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6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55.xml" ContentType="application/vnd.openxmlformats-officedocument.presentationml.slide+xml"/>
  <Override PartName="/ppt/slides/slide130.xml" ContentType="application/vnd.openxmlformats-officedocument.presentationml.slide+xml"/>
  <Override PartName="/ppt/slides/slide13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29.xml" ContentType="application/vnd.openxmlformats-officedocument.presentationml.slide+xml"/>
  <Override PartName="/ppt/slides/slide53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52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6.xml" ContentType="application/vnd.openxmlformats-officedocument.presentationml.slide+xml"/>
  <Override PartName="/ppt/slides/slide44.xml" ContentType="application/vnd.openxmlformats-officedocument.presentationml.slide+xml"/>
  <Override PartName="/ppt/slides/slide3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256" r:id="rId2"/>
    <p:sldId id="392" r:id="rId3"/>
    <p:sldId id="398" r:id="rId4"/>
    <p:sldId id="394" r:id="rId5"/>
    <p:sldId id="393" r:id="rId6"/>
    <p:sldId id="259" r:id="rId7"/>
    <p:sldId id="388" r:id="rId8"/>
    <p:sldId id="257" r:id="rId9"/>
    <p:sldId id="258" r:id="rId10"/>
    <p:sldId id="260" r:id="rId11"/>
    <p:sldId id="261" r:id="rId12"/>
    <p:sldId id="263" r:id="rId13"/>
    <p:sldId id="389" r:id="rId14"/>
    <p:sldId id="264" r:id="rId15"/>
    <p:sldId id="397" r:id="rId16"/>
    <p:sldId id="265" r:id="rId17"/>
    <p:sldId id="266" r:id="rId18"/>
    <p:sldId id="267" r:id="rId19"/>
    <p:sldId id="269" r:id="rId20"/>
    <p:sldId id="270" r:id="rId21"/>
    <p:sldId id="273" r:id="rId22"/>
    <p:sldId id="271" r:id="rId23"/>
    <p:sldId id="272" r:id="rId24"/>
    <p:sldId id="274" r:id="rId25"/>
    <p:sldId id="275" r:id="rId26"/>
    <p:sldId id="395" r:id="rId27"/>
    <p:sldId id="390" r:id="rId28"/>
    <p:sldId id="276" r:id="rId29"/>
    <p:sldId id="277" r:id="rId30"/>
    <p:sldId id="391" r:id="rId31"/>
    <p:sldId id="278" r:id="rId32"/>
    <p:sldId id="396" r:id="rId33"/>
    <p:sldId id="399" r:id="rId34"/>
    <p:sldId id="279" r:id="rId35"/>
    <p:sldId id="280" r:id="rId36"/>
    <p:sldId id="281" r:id="rId37"/>
    <p:sldId id="282" r:id="rId38"/>
    <p:sldId id="283" r:id="rId39"/>
    <p:sldId id="284" r:id="rId40"/>
    <p:sldId id="286" r:id="rId41"/>
    <p:sldId id="288" r:id="rId42"/>
    <p:sldId id="287" r:id="rId43"/>
    <p:sldId id="289" r:id="rId44"/>
    <p:sldId id="290" r:id="rId45"/>
    <p:sldId id="291" r:id="rId46"/>
    <p:sldId id="292" r:id="rId47"/>
    <p:sldId id="314" r:id="rId48"/>
    <p:sldId id="315" r:id="rId49"/>
    <p:sldId id="318" r:id="rId50"/>
    <p:sldId id="319" r:id="rId51"/>
    <p:sldId id="322" r:id="rId52"/>
    <p:sldId id="321" r:id="rId53"/>
    <p:sldId id="323" r:id="rId54"/>
    <p:sldId id="320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437" r:id="rId63"/>
    <p:sldId id="438" r:id="rId64"/>
    <p:sldId id="439" r:id="rId65"/>
    <p:sldId id="440" r:id="rId66"/>
    <p:sldId id="441" r:id="rId67"/>
    <p:sldId id="443" r:id="rId68"/>
    <p:sldId id="444" r:id="rId69"/>
    <p:sldId id="442" r:id="rId70"/>
    <p:sldId id="333" r:id="rId71"/>
    <p:sldId id="334" r:id="rId72"/>
    <p:sldId id="379" r:id="rId73"/>
    <p:sldId id="380" r:id="rId74"/>
    <p:sldId id="381" r:id="rId75"/>
    <p:sldId id="382" r:id="rId76"/>
    <p:sldId id="384" r:id="rId77"/>
    <p:sldId id="386" r:id="rId78"/>
    <p:sldId id="383" r:id="rId79"/>
    <p:sldId id="385" r:id="rId80"/>
    <p:sldId id="446" r:id="rId81"/>
    <p:sldId id="447" r:id="rId82"/>
    <p:sldId id="448" r:id="rId83"/>
    <p:sldId id="449" r:id="rId84"/>
    <p:sldId id="450" r:id="rId85"/>
    <p:sldId id="451" r:id="rId86"/>
    <p:sldId id="452" r:id="rId87"/>
    <p:sldId id="445" r:id="rId88"/>
    <p:sldId id="335" r:id="rId89"/>
    <p:sldId id="338" r:id="rId90"/>
    <p:sldId id="339" r:id="rId91"/>
    <p:sldId id="337" r:id="rId92"/>
    <p:sldId id="340" r:id="rId93"/>
    <p:sldId id="341" r:id="rId94"/>
    <p:sldId id="342" r:id="rId95"/>
    <p:sldId id="343" r:id="rId96"/>
    <p:sldId id="345" r:id="rId97"/>
    <p:sldId id="344" r:id="rId98"/>
    <p:sldId id="430" r:id="rId99"/>
    <p:sldId id="407" r:id="rId100"/>
    <p:sldId id="408" r:id="rId101"/>
    <p:sldId id="411" r:id="rId102"/>
    <p:sldId id="410" r:id="rId103"/>
    <p:sldId id="409" r:id="rId104"/>
    <p:sldId id="412" r:id="rId105"/>
    <p:sldId id="413" r:id="rId106"/>
    <p:sldId id="415" r:id="rId107"/>
    <p:sldId id="414" r:id="rId108"/>
    <p:sldId id="416" r:id="rId109"/>
    <p:sldId id="417" r:id="rId110"/>
    <p:sldId id="418" r:id="rId111"/>
    <p:sldId id="419" r:id="rId112"/>
    <p:sldId id="420" r:id="rId113"/>
    <p:sldId id="421" r:id="rId114"/>
    <p:sldId id="422" r:id="rId115"/>
    <p:sldId id="423" r:id="rId116"/>
    <p:sldId id="424" r:id="rId117"/>
    <p:sldId id="425" r:id="rId118"/>
    <p:sldId id="426" r:id="rId119"/>
    <p:sldId id="427" r:id="rId120"/>
    <p:sldId id="428" r:id="rId121"/>
    <p:sldId id="429" r:id="rId122"/>
    <p:sldId id="433" r:id="rId123"/>
    <p:sldId id="434" r:id="rId124"/>
    <p:sldId id="435" r:id="rId125"/>
    <p:sldId id="436" r:id="rId126"/>
    <p:sldId id="431" r:id="rId127"/>
    <p:sldId id="432" r:id="rId128"/>
    <p:sldId id="346" r:id="rId129"/>
    <p:sldId id="347" r:id="rId130"/>
    <p:sldId id="351" r:id="rId131"/>
    <p:sldId id="348" r:id="rId132"/>
    <p:sldId id="352" r:id="rId133"/>
    <p:sldId id="349" r:id="rId134"/>
    <p:sldId id="353" r:id="rId135"/>
    <p:sldId id="402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A5"/>
    <a:srgbClr val="5BD1DF"/>
    <a:srgbClr val="0099B6"/>
    <a:srgbClr val="FA4100"/>
    <a:srgbClr val="E0A700"/>
    <a:srgbClr val="EA403D"/>
    <a:srgbClr val="FF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1"/>
    <p:restoredTop sz="94724"/>
  </p:normalViewPr>
  <p:slideViewPr>
    <p:cSldViewPr snapToGrid="0" snapToObjects="1">
      <p:cViewPr>
        <p:scale>
          <a:sx n="120" d="100"/>
          <a:sy n="120" d="100"/>
        </p:scale>
        <p:origin x="720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3" Type="http://schemas.openxmlformats.org/officeDocument/2006/relationships/slide" Target="slides/slide62.xml"/><Relationship Id="rId42" Type="http://schemas.openxmlformats.org/officeDocument/2006/relationships/slide" Target="slides/slide41.xml"/><Relationship Id="rId21" Type="http://schemas.openxmlformats.org/officeDocument/2006/relationships/slide" Target="slides/slide20.xml"/><Relationship Id="rId138" Type="http://schemas.openxmlformats.org/officeDocument/2006/relationships/handoutMaster" Target="handoutMasters/handoutMaster1.xml"/><Relationship Id="rId84" Type="http://schemas.openxmlformats.org/officeDocument/2006/relationships/slide" Target="slides/slide83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128" Type="http://schemas.openxmlformats.org/officeDocument/2006/relationships/slide" Target="slides/slide127.xml"/><Relationship Id="rId74" Type="http://schemas.openxmlformats.org/officeDocument/2006/relationships/slide" Target="slides/slide73.xml"/><Relationship Id="rId53" Type="http://schemas.openxmlformats.org/officeDocument/2006/relationships/slide" Target="slides/slide52.xml"/><Relationship Id="rId32" Type="http://schemas.openxmlformats.org/officeDocument/2006/relationships/slide" Target="slides/slide3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5" Type="http://schemas.openxmlformats.org/officeDocument/2006/relationships/slide" Target="slides/slide4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9" Type="http://schemas.openxmlformats.org/officeDocument/2006/relationships/slide" Target="slides/slide58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54" Type="http://schemas.openxmlformats.org/officeDocument/2006/relationships/slide" Target="slides/slide53.xml"/><Relationship Id="rId140" Type="http://schemas.openxmlformats.org/officeDocument/2006/relationships/viewProps" Target="viewProps.xml"/><Relationship Id="rId14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4" Type="http://schemas.openxmlformats.org/officeDocument/2006/relationships/slide" Target="slides/slide43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09" Type="http://schemas.openxmlformats.org/officeDocument/2006/relationships/slide" Target="slides/slide108.xml"/><Relationship Id="rId39" Type="http://schemas.openxmlformats.org/officeDocument/2006/relationships/slide" Target="slides/slide38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04" Type="http://schemas.openxmlformats.org/officeDocument/2006/relationships/slide" Target="slides/slide103.xml"/><Relationship Id="rId97" Type="http://schemas.openxmlformats.org/officeDocument/2006/relationships/slide" Target="slides/slide96.xml"/><Relationship Id="rId76" Type="http://schemas.openxmlformats.org/officeDocument/2006/relationships/slide" Target="slides/slide75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34" Type="http://schemas.openxmlformats.org/officeDocument/2006/relationships/slide" Target="slides/slide33.xml"/><Relationship Id="rId141" Type="http://schemas.openxmlformats.org/officeDocument/2006/relationships/theme" Target="theme/theme1.xml"/><Relationship Id="rId146" Type="http://schemas.openxmlformats.org/officeDocument/2006/relationships/customXml" Target="../customXml/item4.xml"/><Relationship Id="rId92" Type="http://schemas.openxmlformats.org/officeDocument/2006/relationships/slide" Target="slides/slide91.xml"/><Relationship Id="rId71" Type="http://schemas.openxmlformats.org/officeDocument/2006/relationships/slide" Target="slides/slide70.xml"/><Relationship Id="rId7" Type="http://schemas.openxmlformats.org/officeDocument/2006/relationships/slide" Target="slides/slide6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66" Type="http://schemas.openxmlformats.org/officeDocument/2006/relationships/slide" Target="slides/slide65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24" Type="http://schemas.openxmlformats.org/officeDocument/2006/relationships/slide" Target="slides/slide23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126" Type="http://schemas.openxmlformats.org/officeDocument/2006/relationships/slide" Target="slides/slide125.xml"/><Relationship Id="rId105" Type="http://schemas.openxmlformats.org/officeDocument/2006/relationships/slide" Target="slides/slide104.xml"/><Relationship Id="rId100" Type="http://schemas.openxmlformats.org/officeDocument/2006/relationships/slide" Target="slides/slide99.xml"/><Relationship Id="rId77" Type="http://schemas.openxmlformats.org/officeDocument/2006/relationships/slide" Target="slides/slide76.xml"/><Relationship Id="rId56" Type="http://schemas.openxmlformats.org/officeDocument/2006/relationships/slide" Target="slides/slide55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21" Type="http://schemas.openxmlformats.org/officeDocument/2006/relationships/slide" Target="slides/slide120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72" Type="http://schemas.openxmlformats.org/officeDocument/2006/relationships/slide" Target="slides/slide7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67" Type="http://schemas.openxmlformats.org/officeDocument/2006/relationships/slide" Target="slides/slide66.xml"/><Relationship Id="rId46" Type="http://schemas.openxmlformats.org/officeDocument/2006/relationships/slide" Target="slides/slide45.xml"/><Relationship Id="rId25" Type="http://schemas.openxmlformats.org/officeDocument/2006/relationships/slide" Target="slides/slide24.xml"/><Relationship Id="rId137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62" Type="http://schemas.openxmlformats.org/officeDocument/2006/relationships/slide" Target="slides/slide61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132" Type="http://schemas.openxmlformats.org/officeDocument/2006/relationships/slide" Target="slides/slide131.xml"/><Relationship Id="rId111" Type="http://schemas.openxmlformats.org/officeDocument/2006/relationships/slide" Target="slides/slide110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5" Type="http://schemas.openxmlformats.org/officeDocument/2006/relationships/slide" Target="slides/slide14.xml"/><Relationship Id="rId127" Type="http://schemas.openxmlformats.org/officeDocument/2006/relationships/slide" Target="slides/slide126.xml"/><Relationship Id="rId106" Type="http://schemas.openxmlformats.org/officeDocument/2006/relationships/slide" Target="slides/slide105.xml"/><Relationship Id="rId57" Type="http://schemas.openxmlformats.org/officeDocument/2006/relationships/slide" Target="slides/slide56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22" Type="http://schemas.openxmlformats.org/officeDocument/2006/relationships/slide" Target="slides/slide121.xml"/><Relationship Id="rId94" Type="http://schemas.openxmlformats.org/officeDocument/2006/relationships/slide" Target="slides/slide93.xml"/><Relationship Id="rId101" Type="http://schemas.openxmlformats.org/officeDocument/2006/relationships/slide" Target="slides/slide100.xml"/><Relationship Id="rId99" Type="http://schemas.openxmlformats.org/officeDocument/2006/relationships/slide" Target="slides/slide98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52" Type="http://schemas.openxmlformats.org/officeDocument/2006/relationships/slide" Target="slides/slide51.xml"/><Relationship Id="rId31" Type="http://schemas.openxmlformats.org/officeDocument/2006/relationships/slide" Target="slides/slide30.xml"/><Relationship Id="rId14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68" Type="http://schemas.openxmlformats.org/officeDocument/2006/relationships/slide" Target="slides/slide67.xml"/><Relationship Id="rId47" Type="http://schemas.openxmlformats.org/officeDocument/2006/relationships/slide" Target="slides/slide46.xml"/><Relationship Id="rId133" Type="http://schemas.openxmlformats.org/officeDocument/2006/relationships/slide" Target="slides/slide132.xml"/><Relationship Id="rId112" Type="http://schemas.openxmlformats.org/officeDocument/2006/relationships/slide" Target="slides/slide111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23" Type="http://schemas.openxmlformats.org/officeDocument/2006/relationships/slide" Target="slides/slide122.xml"/><Relationship Id="rId102" Type="http://schemas.openxmlformats.org/officeDocument/2006/relationships/slide" Target="slides/slide101.xml"/><Relationship Id="rId79" Type="http://schemas.openxmlformats.org/officeDocument/2006/relationships/slide" Target="slides/slide78.xml"/><Relationship Id="rId58" Type="http://schemas.openxmlformats.org/officeDocument/2006/relationships/slide" Target="slides/slide57.xml"/><Relationship Id="rId37" Type="http://schemas.openxmlformats.org/officeDocument/2006/relationships/slide" Target="slides/slide36.xml"/><Relationship Id="rId14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1791-CF24-F44C-ACC7-1972D6F95CD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46B36-DF49-5243-857A-2A0C388A8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6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D7820-3D76-FC49-9614-92CB0773907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77ADC-1CFB-1442-AD94-7C5BB063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7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7ADC-1CFB-1442-AD94-7C5BB063F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7ADC-1CFB-1442-AD94-7C5BB063F2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9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7ADC-1CFB-1442-AD94-7C5BB063F28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6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7ADC-1CFB-1442-AD94-7C5BB063F28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2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77ADC-1CFB-1442-AD94-7C5BB063F28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6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3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4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41474-5C5B-E047-8ACD-79CFD8A6EA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EE134-CD04-364E-9A57-2FDEE82A5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/ru/v1/Git-&#1080;&#1079;&#1085;&#1091;&#1090;&#1088;&#1080;-&#1054;&#1073;&#1089;&#1083;&#1091;&#1078;&#1080;&#1074;&#1072;&#1085;&#1080;&#1077;-&#1080;-&#1074;&#1086;&#1089;&#1089;&#1090;&#1072;&#1085;&#1086;&#1074;&#1083;&#1077;&#1085;&#1080;&#1077;-&#1076;&#1072;&#1085;&#1085;&#1099;&#1093;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avtur/repo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thub/gitignor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rklodato.github.io/visual-git-guide/index-en.ht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c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ernel.org/pub/software/scm/git/docs/v1.6.3.2/howto/revert-a-faulty-merge.txt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69" y="1832708"/>
            <a:ext cx="2782957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9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most CVCS store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690688"/>
            <a:ext cx="9423400" cy="3771900"/>
          </a:xfrm>
        </p:spPr>
      </p:pic>
      <p:sp>
        <p:nvSpPr>
          <p:cNvPr id="7" name="TextBox 6"/>
          <p:cNvSpPr txBox="1"/>
          <p:nvPr/>
        </p:nvSpPr>
        <p:spPr>
          <a:xfrm>
            <a:off x="1433111" y="6098530"/>
            <a:ext cx="238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Stores only deltas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19513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threes managed by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2173" y="1703045"/>
            <a:ext cx="2051222" cy="2176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2"/>
                </a:solidFill>
              </a:rPr>
              <a:t>HEAD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2173" y="4188941"/>
            <a:ext cx="2965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Last commit snapshot, </a:t>
            </a:r>
          </a:p>
          <a:p>
            <a:r>
              <a:rPr lang="en-US" sz="2400" i="1" dirty="0" smtClean="0"/>
              <a:t>Next parent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136291" y="1703045"/>
            <a:ext cx="2051222" cy="2176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2"/>
                </a:solidFill>
              </a:rPr>
              <a:t>Index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6292" y="4188941"/>
            <a:ext cx="2520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Proposed next commit snapshot (stage area)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8950410" y="1690688"/>
            <a:ext cx="2051222" cy="2176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2"/>
                </a:solidFill>
              </a:rPr>
              <a:t>Working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</a:rPr>
              <a:t>Dir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0411" y="4176584"/>
            <a:ext cx="252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Sandbox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537772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tree are the files that actually unpacked to the current directory;</a:t>
            </a:r>
          </a:p>
          <a:p>
            <a:r>
              <a:rPr lang="en-US" sz="3600" dirty="0" smtClean="0"/>
              <a:t>Represents sandbox: some change can be tried here without storing any data;</a:t>
            </a:r>
          </a:p>
          <a:p>
            <a:r>
              <a:rPr lang="en-US" sz="3600" b="1" dirty="0"/>
              <a:t>t</a:t>
            </a:r>
            <a:r>
              <a:rPr lang="en-US" sz="3600" b="1" dirty="0" smtClean="0"/>
              <a:t>ree </a:t>
            </a:r>
            <a:r>
              <a:rPr lang="en-US" sz="3600" dirty="0" smtClean="0"/>
              <a:t>displays the tree;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90322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(Stage Area)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The three is stored inside .</a:t>
            </a:r>
            <a:r>
              <a:rPr lang="en-US" sz="4400" dirty="0" err="1" smtClean="0"/>
              <a:t>git</a:t>
            </a:r>
            <a:r>
              <a:rPr lang="en-US" sz="4400" dirty="0" smtClean="0"/>
              <a:t> folder;</a:t>
            </a:r>
          </a:p>
          <a:p>
            <a:r>
              <a:rPr lang="en-US" sz="4400" dirty="0" smtClean="0"/>
              <a:t>Represents </a:t>
            </a:r>
            <a:r>
              <a:rPr lang="en-US" sz="4400" b="1" dirty="0" smtClean="0"/>
              <a:t>proposed next commit;</a:t>
            </a:r>
          </a:p>
          <a:p>
            <a:r>
              <a:rPr lang="en-US" sz="5400" b="1" dirty="0" err="1"/>
              <a:t>git</a:t>
            </a:r>
            <a:r>
              <a:rPr lang="en-US" sz="5400" b="1" dirty="0"/>
              <a:t> ls-files </a:t>
            </a:r>
            <a:r>
              <a:rPr lang="en-US" sz="5400" b="1" dirty="0" smtClean="0"/>
              <a:t>–s </a:t>
            </a:r>
            <a:r>
              <a:rPr lang="en-US" sz="4400" dirty="0"/>
              <a:t>displays the </a:t>
            </a:r>
            <a:r>
              <a:rPr lang="en-US" sz="4400" dirty="0" smtClean="0"/>
              <a:t>tree;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119824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Tree stores inside .</a:t>
            </a:r>
            <a:r>
              <a:rPr lang="en-US" sz="3600" dirty="0" err="1" smtClean="0"/>
              <a:t>git</a:t>
            </a:r>
            <a:r>
              <a:rPr lang="en-US" sz="3600" dirty="0" smtClean="0"/>
              <a:t> folder;</a:t>
            </a:r>
          </a:p>
          <a:p>
            <a:r>
              <a:rPr lang="en-US" sz="3600" dirty="0" smtClean="0"/>
              <a:t>Represents snapshot of last commit;</a:t>
            </a:r>
          </a:p>
          <a:p>
            <a:r>
              <a:rPr lang="en-US" sz="4400" b="1" dirty="0" err="1"/>
              <a:t>git</a:t>
            </a:r>
            <a:r>
              <a:rPr lang="en-US" sz="4400" b="1" dirty="0"/>
              <a:t> ls-tree -r </a:t>
            </a:r>
            <a:r>
              <a:rPr lang="en-US" sz="4400" b="1" dirty="0" smtClean="0"/>
              <a:t>HEAD </a:t>
            </a:r>
            <a:r>
              <a:rPr lang="en-US" sz="3600" dirty="0" smtClean="0"/>
              <a:t>displays the tree;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2725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 </a:t>
            </a:r>
            <a:r>
              <a:rPr lang="en-US" dirty="0" smtClean="0"/>
              <a:t>threes The </a:t>
            </a:r>
            <a:r>
              <a:rPr lang="en-US" dirty="0"/>
              <a:t>Workflow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7" y="1690688"/>
            <a:ext cx="8692329" cy="4831318"/>
          </a:xfrm>
        </p:spPr>
      </p:pic>
    </p:spTree>
    <p:extLst>
      <p:ext uri="{BB962C8B-B14F-4D97-AF65-F5344CB8AC3E}">
        <p14:creationId xmlns:p14="http://schemas.microsoft.com/office/powerpoint/2010/main" val="1156406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in working </a:t>
            </a:r>
            <a:r>
              <a:rPr lang="en-US" dirty="0" err="1" smtClean="0"/>
              <a:t>dir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5" y="1386703"/>
            <a:ext cx="6324600" cy="481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1155" y="1690688"/>
            <a:ext cx="4847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/>
              <a:t>g</a:t>
            </a:r>
            <a:r>
              <a:rPr lang="en-US" sz="2800" b="1" dirty="0" err="1" smtClean="0"/>
              <a:t>it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init</a:t>
            </a:r>
            <a:endParaRPr lang="en-US" sz="28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Branch master is created but has no pointer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File is created at working </a:t>
            </a:r>
            <a:r>
              <a:rPr lang="en-US" sz="2800" dirty="0" err="1" smtClean="0"/>
              <a:t>dir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02670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is committed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7079" y="1801899"/>
            <a:ext cx="48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/>
              <a:t>g</a:t>
            </a:r>
            <a:r>
              <a:rPr lang="en-US" sz="2800" b="1" dirty="0" err="1" smtClean="0"/>
              <a:t>it</a:t>
            </a:r>
            <a:r>
              <a:rPr lang="en-US" sz="2800" b="1" dirty="0" smtClean="0"/>
              <a:t> commit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8603"/>
            <a:ext cx="6223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0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added to </a:t>
            </a:r>
            <a:r>
              <a:rPr lang="en-US" b="1" dirty="0" smtClean="0"/>
              <a:t>index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2" y="1690688"/>
            <a:ext cx="6286500" cy="482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7079" y="1801899"/>
            <a:ext cx="48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/>
              <a:t>g</a:t>
            </a:r>
            <a:r>
              <a:rPr lang="en-US" sz="2800" b="1" dirty="0" err="1" smtClean="0"/>
              <a:t>it</a:t>
            </a:r>
            <a:r>
              <a:rPr lang="en-US" sz="2800" b="1" dirty="0" smtClean="0"/>
              <a:t> add </a:t>
            </a:r>
            <a:r>
              <a:rPr lang="en-US" sz="2800" b="1" dirty="0" err="1" smtClean="0"/>
              <a:t>file.txt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578831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is modified in working </a:t>
            </a:r>
            <a:r>
              <a:rPr lang="en-US" dirty="0" err="1" smtClean="0"/>
              <a:t>dir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9" y="1483154"/>
            <a:ext cx="618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4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are staged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7079" y="1801899"/>
            <a:ext cx="48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/>
              <a:t>g</a:t>
            </a:r>
            <a:r>
              <a:rPr lang="en-US" sz="2800" b="1" dirty="0" err="1" smtClean="0"/>
              <a:t>it</a:t>
            </a:r>
            <a:r>
              <a:rPr lang="en-US" sz="2800" b="1" dirty="0" smtClean="0"/>
              <a:t> add </a:t>
            </a:r>
            <a:r>
              <a:rPr lang="en-US" sz="2800" b="1" dirty="0" err="1" smtClean="0"/>
              <a:t>file.txt</a:t>
            </a:r>
            <a:endParaRPr lang="en-US" sz="2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8" y="1492980"/>
            <a:ext cx="61214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9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</a:t>
            </a:r>
            <a:r>
              <a:rPr lang="en-US" dirty="0" smtClean="0"/>
              <a:t> stores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571818"/>
            <a:ext cx="9410700" cy="3644900"/>
          </a:xfrm>
        </p:spPr>
      </p:pic>
      <p:sp>
        <p:nvSpPr>
          <p:cNvPr id="5" name="TextBox 4"/>
          <p:cNvSpPr txBox="1"/>
          <p:nvPr/>
        </p:nvSpPr>
        <p:spPr>
          <a:xfrm>
            <a:off x="1247775" y="5736064"/>
            <a:ext cx="1067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Each version stores full snapshot </a:t>
            </a:r>
            <a:r>
              <a:rPr lang="en-US" sz="2400" smtClean="0"/>
              <a:t>of filesystem</a:t>
            </a:r>
            <a:r>
              <a:rPr lang="en-US" sz="2400" dirty="0" smtClean="0"/>
              <a:t>. For files that are not changed, stores </a:t>
            </a:r>
          </a:p>
          <a:p>
            <a:r>
              <a:rPr lang="en-US" sz="2400" dirty="0" smtClean="0"/>
              <a:t>pointers to the previous version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762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are committed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7079" y="1801899"/>
            <a:ext cx="484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/>
              <a:t>g</a:t>
            </a:r>
            <a:r>
              <a:rPr lang="en-US" sz="2800" b="1" dirty="0" err="1" smtClean="0"/>
              <a:t>it</a:t>
            </a:r>
            <a:r>
              <a:rPr lang="en-US" sz="2800" b="1" dirty="0" smtClean="0"/>
              <a:t> commit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5" y="1397686"/>
            <a:ext cx="6134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04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changed is added and committed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7079" y="1801899"/>
            <a:ext cx="4847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smtClean="0"/>
              <a:t>Modify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file.txt</a:t>
            </a:r>
            <a:endParaRPr lang="en-US" sz="28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/>
              <a:t>git</a:t>
            </a:r>
            <a:r>
              <a:rPr lang="en-US" sz="2800" b="1" dirty="0" smtClean="0"/>
              <a:t> add </a:t>
            </a:r>
            <a:r>
              <a:rPr lang="en-US" sz="2800" b="1" dirty="0" err="1" smtClean="0"/>
              <a:t>file.txt</a:t>
            </a:r>
            <a:endParaRPr lang="en-US" sz="28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/>
              <a:t>git</a:t>
            </a:r>
            <a:r>
              <a:rPr lang="en-US" sz="2800" b="1" dirty="0" smtClean="0"/>
              <a:t> commit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8" y="1545968"/>
            <a:ext cx="6083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16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reset does?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Rest manipulates that 3 threes (working </a:t>
            </a:r>
            <a:r>
              <a:rPr lang="en-US" sz="3600" dirty="0" err="1" smtClean="0"/>
              <a:t>dir</a:t>
            </a:r>
            <a:r>
              <a:rPr lang="en-US" sz="3600" dirty="0" smtClean="0"/>
              <a:t>, index, HEAD)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61798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reset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431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reset --soft [</a:t>
            </a:r>
            <a:r>
              <a:rPr lang="en-US" sz="3600" b="1" dirty="0" err="1" smtClean="0"/>
              <a:t>commit_pointer</a:t>
            </a:r>
            <a:r>
              <a:rPr lang="en-US" sz="3600" b="1" dirty="0" smtClean="0"/>
              <a:t>]</a:t>
            </a:r>
          </a:p>
          <a:p>
            <a:pPr marL="0" indent="0">
              <a:buNone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Moves head </a:t>
            </a:r>
            <a:r>
              <a:rPr lang="en-US" sz="3600" b="1" dirty="0" smtClean="0"/>
              <a:t>and branch </a:t>
            </a:r>
            <a:r>
              <a:rPr lang="en-US" sz="3600" dirty="0" smtClean="0"/>
              <a:t>to the specified commit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Stops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Note: </a:t>
            </a:r>
            <a:r>
              <a:rPr lang="en-US" sz="3600" dirty="0" smtClean="0"/>
              <a:t>it doesn’t touch two other threes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504080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soft reset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9" y="1690688"/>
            <a:ext cx="5393368" cy="4351338"/>
          </a:xfrm>
        </p:spPr>
      </p:pic>
      <p:sp>
        <p:nvSpPr>
          <p:cNvPr id="6" name="TextBox 5"/>
          <p:cNvSpPr txBox="1"/>
          <p:nvPr/>
        </p:nvSpPr>
        <p:spPr>
          <a:xfrm>
            <a:off x="6947587" y="1626717"/>
            <a:ext cx="4847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Changes from the last commit are in the working </a:t>
            </a:r>
            <a:r>
              <a:rPr lang="en-US" sz="2800" dirty="0" err="1" smtClean="0"/>
              <a:t>dir</a:t>
            </a:r>
            <a:r>
              <a:rPr lang="en-US" sz="2800" dirty="0" smtClean="0"/>
              <a:t> and in index (ready to commit)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Commit </a:t>
            </a:r>
            <a:r>
              <a:rPr lang="en-US" sz="2800" b="1" dirty="0" smtClean="0"/>
              <a:t>v3</a:t>
            </a:r>
            <a:r>
              <a:rPr lang="en-US" sz="2800" dirty="0" smtClean="0"/>
              <a:t> became detached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r>
              <a:rPr lang="en-US" sz="2800" b="1" dirty="0" smtClean="0"/>
              <a:t>Note</a:t>
            </a:r>
            <a:r>
              <a:rPr lang="en-US" sz="2800" dirty="0" smtClean="0"/>
              <a:t>: gives an ability to change latest commit (like amend does), but allows to modify several commits (</a:t>
            </a:r>
            <a:r>
              <a:rPr lang="en-US" sz="2800" b="1" dirty="0" smtClean="0"/>
              <a:t>Squashing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63833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reset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reset --mixed [</a:t>
            </a:r>
            <a:r>
              <a:rPr lang="en-US" sz="3600" b="1" dirty="0" err="1" smtClean="0"/>
              <a:t>commit_pointer</a:t>
            </a:r>
            <a:r>
              <a:rPr lang="en-US" sz="3600" b="1" dirty="0" smtClean="0"/>
              <a:t>]  (</a:t>
            </a:r>
            <a:r>
              <a:rPr lang="en-US" sz="3600" b="1" dirty="0" err="1" smtClean="0"/>
              <a:t>git</a:t>
            </a:r>
            <a:r>
              <a:rPr lang="en-US" sz="3600" b="1" dirty="0" smtClean="0"/>
              <a:t> reset by default)</a:t>
            </a:r>
          </a:p>
          <a:p>
            <a:pPr marL="0" indent="0">
              <a:buNone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Moves head </a:t>
            </a:r>
            <a:r>
              <a:rPr lang="en-US" sz="3600" dirty="0"/>
              <a:t>and branch</a:t>
            </a:r>
            <a:r>
              <a:rPr lang="en-US" sz="3600" dirty="0" smtClean="0"/>
              <a:t> to the specified commit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Changes index to the new HEAD state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Stops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Note: </a:t>
            </a:r>
            <a:r>
              <a:rPr lang="en-US" sz="3600" dirty="0" smtClean="0"/>
              <a:t>it doesn’t touch working </a:t>
            </a:r>
            <a:r>
              <a:rPr lang="en-US" sz="3600" dirty="0" err="1" smtClean="0"/>
              <a:t>dir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3872167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mixed reset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7587" y="1626717"/>
            <a:ext cx="4847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Changes from the last commit are only in the working </a:t>
            </a:r>
            <a:r>
              <a:rPr lang="en-US" sz="2800" dirty="0" err="1" smtClean="0"/>
              <a:t>dir</a:t>
            </a:r>
            <a:r>
              <a:rPr lang="en-US" sz="2800" dirty="0" smtClean="0"/>
              <a:t> (ready to add)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Commit </a:t>
            </a:r>
            <a:r>
              <a:rPr lang="en-US" sz="2800" b="1" dirty="0" smtClean="0"/>
              <a:t>v3</a:t>
            </a:r>
            <a:r>
              <a:rPr lang="en-US" sz="2800" dirty="0" smtClean="0"/>
              <a:t> became detached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6" y="1509927"/>
            <a:ext cx="6019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44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reset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9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reset --hard [</a:t>
            </a:r>
            <a:r>
              <a:rPr lang="en-US" sz="3600" b="1" dirty="0" err="1" smtClean="0"/>
              <a:t>commit_pointer</a:t>
            </a:r>
            <a:r>
              <a:rPr lang="en-US" sz="3600" b="1" dirty="0" smtClean="0"/>
              <a:t>] </a:t>
            </a:r>
          </a:p>
          <a:p>
            <a:pPr marL="0" indent="0">
              <a:buNone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Moves head to the specified commit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Changes index to the new HEAD state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Overrides working </a:t>
            </a:r>
            <a:r>
              <a:rPr lang="en-US" sz="3600" dirty="0" err="1" smtClean="0"/>
              <a:t>dir</a:t>
            </a:r>
            <a:r>
              <a:rPr lang="en-US" sz="3600" dirty="0" smtClean="0"/>
              <a:t> to the new HEAD state (</a:t>
            </a:r>
            <a:r>
              <a:rPr lang="en-US" sz="3600" b="1" dirty="0" smtClean="0">
                <a:solidFill>
                  <a:srgbClr val="FF0000"/>
                </a:solidFill>
              </a:rPr>
              <a:t>all working </a:t>
            </a:r>
            <a:r>
              <a:rPr lang="en-US" sz="3600" b="1" dirty="0" err="1" smtClean="0">
                <a:solidFill>
                  <a:srgbClr val="FF0000"/>
                </a:solidFill>
              </a:rPr>
              <a:t>dir</a:t>
            </a:r>
            <a:r>
              <a:rPr lang="en-US" sz="3600" b="1" dirty="0" smtClean="0">
                <a:solidFill>
                  <a:srgbClr val="FF0000"/>
                </a:solidFill>
              </a:rPr>
              <a:t> changes are lost)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Stops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Note: </a:t>
            </a:r>
            <a:r>
              <a:rPr lang="en-US" sz="3600" dirty="0" smtClean="0"/>
              <a:t>before running hard rest you should make sure that working </a:t>
            </a:r>
            <a:r>
              <a:rPr lang="en-US" sz="3600" dirty="0" err="1" smtClean="0"/>
              <a:t>dir</a:t>
            </a:r>
            <a:r>
              <a:rPr lang="en-US" sz="3600" dirty="0" smtClean="0"/>
              <a:t> has any changes that can be lost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9165865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mixed reset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7587" y="1626717"/>
            <a:ext cx="4847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Changes from the last commit are only in detached commit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87" y="1423430"/>
            <a:ext cx="6096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127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with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reset </a:t>
            </a:r>
            <a:r>
              <a:rPr lang="en-US" sz="3600" b="1" dirty="0" err="1" smtClean="0"/>
              <a:t>file.txt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600" dirty="0" smtClean="0"/>
              <a:t>Takes state of </a:t>
            </a:r>
            <a:r>
              <a:rPr lang="en-US" sz="3600" dirty="0" err="1" smtClean="0"/>
              <a:t>file.txt</a:t>
            </a:r>
            <a:r>
              <a:rPr lang="en-US" sz="3600" dirty="0" smtClean="0"/>
              <a:t> from HEAD and puts in to index and to working </a:t>
            </a:r>
            <a:r>
              <a:rPr lang="en-US" sz="3600" dirty="0" err="1" smtClean="0"/>
              <a:t>dir</a:t>
            </a:r>
            <a:r>
              <a:rPr lang="en-US" sz="3600" dirty="0" smtClean="0"/>
              <a:t> (if --hard is specified)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</a:t>
            </a:r>
            <a:r>
              <a:rPr lang="en-US" sz="3600" b="1" dirty="0" smtClean="0"/>
              <a:t>reset </a:t>
            </a:r>
            <a:r>
              <a:rPr lang="en-US" sz="3600" b="1" dirty="0" err="1" smtClean="0"/>
              <a:t>commit_hash</a:t>
            </a:r>
            <a:r>
              <a:rPr lang="en-US" sz="3600" b="1" dirty="0" smtClean="0"/>
              <a:t> -- </a:t>
            </a:r>
            <a:r>
              <a:rPr lang="en-US" sz="3600" b="1" dirty="0" err="1" smtClean="0"/>
              <a:t>file.txt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600" dirty="0" smtClean="0"/>
              <a:t>The same as above but takes state from specified commit</a:t>
            </a: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7745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of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Almost all operations are local;</a:t>
            </a:r>
          </a:p>
          <a:p>
            <a:r>
              <a:rPr lang="en-US" sz="3600" dirty="0" smtClean="0"/>
              <a:t>Integrity: snapshots are check-summed and referenced by a checksum (SHA1);</a:t>
            </a:r>
          </a:p>
          <a:p>
            <a:r>
              <a:rPr lang="en-US" sz="3600" dirty="0" smtClean="0"/>
              <a:t>If data is sored, there is almost no way to loose the data;</a:t>
            </a:r>
            <a:endParaRPr lang="ru-RU" sz="3600" dirty="0" smtClean="0"/>
          </a:p>
          <a:p>
            <a:r>
              <a:rPr lang="en-US" sz="3600" dirty="0" smtClean="0"/>
              <a:t>Popular;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44515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vs Checkout without path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673"/>
            <a:ext cx="69342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1124" y="2063578"/>
            <a:ext cx="4238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Checkout move HEAD (doesn’t move branch)</a:t>
            </a:r>
          </a:p>
        </p:txBody>
      </p:sp>
    </p:spTree>
    <p:extLst>
      <p:ext uri="{BB962C8B-B14F-4D97-AF65-F5344CB8AC3E}">
        <p14:creationId xmlns:p14="http://schemas.microsoft.com/office/powerpoint/2010/main" val="1580621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vs Checkout with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54" y="18725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checkout </a:t>
            </a:r>
            <a:r>
              <a:rPr lang="en-US" b="1" dirty="0" err="1" smtClean="0"/>
              <a:t>commit_hash</a:t>
            </a:r>
            <a:r>
              <a:rPr lang="en-US" b="1" dirty="0" smtClean="0"/>
              <a:t> -- </a:t>
            </a:r>
            <a:r>
              <a:rPr lang="en-US" b="1" dirty="0" err="1" smtClean="0"/>
              <a:t>file.txt</a:t>
            </a:r>
            <a:endParaRPr lang="en-US" b="1" dirty="0"/>
          </a:p>
          <a:p>
            <a:endParaRPr lang="en-US" b="1" dirty="0" smtClean="0"/>
          </a:p>
          <a:p>
            <a:r>
              <a:rPr lang="en-US" b="1" smtClean="0"/>
              <a:t>It </a:t>
            </a:r>
            <a:r>
              <a:rPr lang="en-US" b="1" dirty="0" smtClean="0"/>
              <a:t>is not working </a:t>
            </a:r>
            <a:r>
              <a:rPr lang="en-US" b="1" dirty="0" err="1" smtClean="0"/>
              <a:t>dir</a:t>
            </a:r>
            <a:r>
              <a:rPr lang="en-US" b="1" dirty="0" smtClean="0"/>
              <a:t> safe </a:t>
            </a:r>
            <a:r>
              <a:rPr lang="en-US" dirty="0" smtClean="0"/>
              <a:t>(you can loose working </a:t>
            </a:r>
            <a:r>
              <a:rPr lang="en-US" dirty="0" err="1" smtClean="0"/>
              <a:t>dit</a:t>
            </a:r>
            <a:r>
              <a:rPr lang="en-US" dirty="0" smtClean="0"/>
              <a:t> changes)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75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Reverting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17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previous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Made desired changed;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Stage the changes (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add</a:t>
            </a:r>
            <a:r>
              <a:rPr lang="en-US" sz="3600" dirty="0" smtClean="0"/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b="1" dirty="0" err="1" smtClean="0"/>
              <a:t>git</a:t>
            </a:r>
            <a:r>
              <a:rPr lang="en-US" sz="3600" b="1" dirty="0" smtClean="0"/>
              <a:t> commit --amend;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Specify new commit message if needed;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dirty="0" smtClean="0"/>
              <a:t>It will modify previous commit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Note</a:t>
            </a:r>
            <a:r>
              <a:rPr lang="en-US" sz="3600" dirty="0" smtClean="0"/>
              <a:t>: don’t do it with remote commits</a:t>
            </a:r>
          </a:p>
        </p:txBody>
      </p:sp>
    </p:spTree>
    <p:extLst>
      <p:ext uri="{BB962C8B-B14F-4D97-AF65-F5344CB8AC3E}">
        <p14:creationId xmlns:p14="http://schemas.microsoft.com/office/powerpoint/2010/main" val="19283709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Unstaging</a:t>
            </a:r>
            <a:r>
              <a:rPr lang="en-US" b="1" dirty="0"/>
              <a:t> a Staged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b="1" dirty="0" err="1"/>
              <a:t>git</a:t>
            </a:r>
            <a:r>
              <a:rPr lang="en-US" sz="4400" b="1" dirty="0"/>
              <a:t> reset HEAD </a:t>
            </a:r>
            <a:r>
              <a:rPr lang="en-US" sz="4400" b="1" dirty="0" smtClean="0"/>
              <a:t>f1.txt</a:t>
            </a:r>
          </a:p>
          <a:p>
            <a:pPr marL="0" indent="0">
              <a:buNone/>
            </a:pPr>
            <a:endParaRPr lang="ru-RU" sz="4400" b="1" dirty="0" smtClean="0"/>
          </a:p>
          <a:p>
            <a:pPr marL="0" indent="0">
              <a:buNone/>
            </a:pPr>
            <a:r>
              <a:rPr lang="en-US" sz="4000" dirty="0" smtClean="0"/>
              <a:t>removes staged changes. Changes </a:t>
            </a:r>
            <a:r>
              <a:rPr lang="en-US" sz="4000" b="1" dirty="0" smtClean="0"/>
              <a:t>became working </a:t>
            </a:r>
            <a:r>
              <a:rPr lang="en-US" sz="4000" b="1" dirty="0" err="1" smtClean="0"/>
              <a:t>dir</a:t>
            </a:r>
            <a:r>
              <a:rPr lang="en-US" sz="4000" b="1" dirty="0" smtClean="0"/>
              <a:t> changes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3600" b="1" dirty="0" smtClean="0"/>
              <a:t>Note: </a:t>
            </a:r>
            <a:r>
              <a:rPr lang="en-US" sz="3600" dirty="0" smtClean="0"/>
              <a:t>command </a:t>
            </a:r>
            <a:r>
              <a:rPr lang="en-US" sz="3600" dirty="0" err="1" smtClean="0"/>
              <a:t>git</a:t>
            </a:r>
            <a:r>
              <a:rPr lang="en-US" sz="3600" dirty="0" smtClean="0"/>
              <a:t> reset can be dangerous but only in case if it is run with </a:t>
            </a:r>
            <a:r>
              <a:rPr lang="en-US" sz="3600" b="1" dirty="0" smtClean="0"/>
              <a:t>--hard </a:t>
            </a:r>
            <a:r>
              <a:rPr lang="en-US" sz="3600" dirty="0" smtClean="0"/>
              <a:t>option</a:t>
            </a:r>
            <a:endParaRPr lang="en-US" sz="4400" b="1" dirty="0" smtClean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0199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Unmodifying</a:t>
            </a:r>
            <a:r>
              <a:rPr lang="en-US" dirty="0" smtClean="0"/>
              <a:t> </a:t>
            </a:r>
            <a:r>
              <a:rPr lang="en-US" dirty="0"/>
              <a:t>a Modified File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checkout </a:t>
            </a:r>
            <a:r>
              <a:rPr lang="en-US" sz="3600" b="1" dirty="0" smtClean="0"/>
              <a:t>-- f1.txt</a:t>
            </a:r>
            <a:endParaRPr lang="en-US" dirty="0" smtClean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dirty="0" smtClean="0"/>
              <a:t>Reverts current working </a:t>
            </a:r>
            <a:r>
              <a:rPr lang="en-US" sz="3600" dirty="0" err="1" smtClean="0"/>
              <a:t>dir</a:t>
            </a:r>
            <a:r>
              <a:rPr lang="en-US" sz="3600" dirty="0" smtClean="0"/>
              <a:t> file changes by replacing the file by the staged version.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Note</a:t>
            </a:r>
            <a:r>
              <a:rPr lang="en-US" sz="3600" b="1" dirty="0" smtClean="0"/>
              <a:t>: </a:t>
            </a:r>
            <a:r>
              <a:rPr lang="en-US" sz="3600" dirty="0" smtClean="0"/>
              <a:t>since it replaces the file that contain changes that are not recorded to </a:t>
            </a:r>
            <a:r>
              <a:rPr lang="en-US" sz="3600" dirty="0" err="1" smtClean="0"/>
              <a:t>git</a:t>
            </a:r>
            <a:r>
              <a:rPr lang="en-US" sz="3600" dirty="0" smtClean="0"/>
              <a:t> yet, it is not possible to undo this operation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291846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Restore commits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520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Restore dangling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b="1" dirty="0" err="1"/>
              <a:t>git</a:t>
            </a:r>
            <a:r>
              <a:rPr lang="en-US" sz="4000" b="1" dirty="0"/>
              <a:t> </a:t>
            </a:r>
            <a:r>
              <a:rPr lang="en-US" sz="4000" b="1" dirty="0" err="1" smtClean="0"/>
              <a:t>reflog</a:t>
            </a:r>
            <a:r>
              <a:rPr lang="en-US" sz="4000" b="1" dirty="0" smtClean="0"/>
              <a:t> </a:t>
            </a:r>
            <a:r>
              <a:rPr lang="en-US" sz="4000" dirty="0" smtClean="0"/>
              <a:t>shows history of HEAD moves for </a:t>
            </a:r>
            <a:r>
              <a:rPr lang="en-US" sz="4000" dirty="0"/>
              <a:t>the last 90 days (</a:t>
            </a:r>
            <a:r>
              <a:rPr lang="en-US" sz="4000" i="1" dirty="0" err="1"/>
              <a:t>gc.reflogexpire</a:t>
            </a:r>
            <a:r>
              <a:rPr lang="en-US" sz="4000" dirty="0" smtClean="0"/>
              <a:t>) or </a:t>
            </a:r>
            <a:r>
              <a:rPr lang="en-US" sz="4000" b="1" dirty="0" err="1" smtClean="0"/>
              <a:t>git</a:t>
            </a:r>
            <a:r>
              <a:rPr lang="en-US" sz="4000" b="1" dirty="0" smtClean="0"/>
              <a:t> log </a:t>
            </a:r>
            <a:r>
              <a:rPr lang="mr-IN" sz="4000" b="1" dirty="0" smtClean="0"/>
              <a:t>–</a:t>
            </a:r>
            <a:r>
              <a:rPr lang="en-US" sz="4000" b="1" dirty="0" smtClean="0"/>
              <a:t>g</a:t>
            </a:r>
          </a:p>
          <a:p>
            <a:endParaRPr lang="en-US" sz="4000" b="1" dirty="0"/>
          </a:p>
          <a:p>
            <a:r>
              <a:rPr lang="en-US" sz="4000" b="1" dirty="0" err="1" smtClean="0"/>
              <a:t>git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fsck</a:t>
            </a:r>
            <a:r>
              <a:rPr lang="en-US" sz="4000" b="1" dirty="0" smtClean="0"/>
              <a:t> </a:t>
            </a:r>
            <a:r>
              <a:rPr lang="en-US" sz="4000" dirty="0" smtClean="0"/>
              <a:t>shows all dangling commits and dangling blobs</a:t>
            </a:r>
            <a:r>
              <a:rPr lang="en-US" sz="4000" b="1" dirty="0" smtClean="0"/>
              <a:t> </a:t>
            </a:r>
          </a:p>
          <a:p>
            <a:endParaRPr lang="en-US" sz="4000" b="1" dirty="0" smtClean="0">
              <a:hlinkClick r:id="rId2"/>
            </a:endParaRPr>
          </a:p>
          <a:p>
            <a:pPr marL="0" indent="0">
              <a:buNone/>
            </a:pPr>
            <a:r>
              <a:rPr lang="mr-IN" sz="4000" b="1" dirty="0" smtClean="0">
                <a:hlinkClick r:id="rId2"/>
              </a:rPr>
              <a:t>https</a:t>
            </a:r>
            <a:r>
              <a:rPr lang="mr-IN" sz="4000" b="1" dirty="0">
                <a:hlinkClick r:id="rId2"/>
              </a:rPr>
              <a:t>://</a:t>
            </a:r>
            <a:r>
              <a:rPr lang="mr-IN" sz="4000" b="1" dirty="0" smtClean="0">
                <a:hlinkClick r:id="rId2"/>
              </a:rPr>
              <a:t>git-scm.com/book/ru/v1/Git-изнутри-Обслуживание-и-восстановление-данных</a:t>
            </a:r>
            <a:r>
              <a:rPr lang="en-US" sz="4000" b="1" dirty="0" smtClean="0"/>
              <a:t> </a:t>
            </a:r>
          </a:p>
          <a:p>
            <a:endParaRPr lang="en-US" sz="4000" b="1" dirty="0"/>
          </a:p>
          <a:p>
            <a:pPr marL="0" indent="0">
              <a:buNone/>
            </a:pPr>
            <a:r>
              <a:rPr lang="en-US" sz="4000" b="1" dirty="0" smtClean="0"/>
              <a:t>NOTE: </a:t>
            </a:r>
            <a:r>
              <a:rPr lang="en-US" sz="4000" dirty="0" smtClean="0"/>
              <a:t>files can be restored only locally (dangling objects are note pushed to remotes)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201575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Workflows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Workflow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36325" y="1690688"/>
            <a:ext cx="4077730" cy="1309817"/>
          </a:xfrm>
          <a:prstGeom prst="rect">
            <a:avLst/>
          </a:prstGeom>
          <a:solidFill>
            <a:srgbClr val="E0A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Shared Repository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390" y="4326069"/>
            <a:ext cx="2973859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Dev1 private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3038" y="4326069"/>
            <a:ext cx="2969741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Dev2 private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43568" y="4326069"/>
            <a:ext cx="2969741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bg1"/>
                </a:solidFill>
              </a:rPr>
              <a:t>Dev3 </a:t>
            </a:r>
            <a:r>
              <a:rPr lang="en-US" sz="3200" dirty="0" smtClean="0">
                <a:solidFill>
                  <a:schemeClr val="bg1"/>
                </a:solidFill>
              </a:rPr>
              <a:t>private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5" idx="0"/>
          </p:cNvCxnSpPr>
          <p:nvPr/>
        </p:nvCxnSpPr>
        <p:spPr>
          <a:xfrm flipV="1">
            <a:off x="1985320" y="3000505"/>
            <a:ext cx="1882345" cy="1325564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7105136" y="3000506"/>
            <a:ext cx="2123303" cy="1325563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</p:cNvCxnSpPr>
          <p:nvPr/>
        </p:nvCxnSpPr>
        <p:spPr>
          <a:xfrm flipV="1">
            <a:off x="5607909" y="3000505"/>
            <a:ext cx="12355" cy="1325564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2226685" y="3178779"/>
            <a:ext cx="110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ull/push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5159355" y="3363445"/>
            <a:ext cx="110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ull/push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7753866" y="3107187"/>
            <a:ext cx="110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ull/push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8541" y="6141308"/>
            <a:ext cx="344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ull, merge, commit, push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94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 of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Complexity </a:t>
            </a:r>
          </a:p>
          <a:p>
            <a:r>
              <a:rPr lang="en-US" sz="3600" dirty="0" smtClean="0"/>
              <a:t>Ability to change history (history is not </a:t>
            </a:r>
            <a:r>
              <a:rPr lang="en-US" sz="3600" dirty="0"/>
              <a:t>really trustworthy</a:t>
            </a:r>
            <a:r>
              <a:rPr lang="en-US" sz="3600" dirty="0" smtClean="0"/>
              <a:t>);</a:t>
            </a:r>
          </a:p>
          <a:p>
            <a:r>
              <a:rPr lang="en-US" sz="3600" dirty="0" smtClean="0"/>
              <a:t>Commits don’t have numbers (only sha1 hashes);</a:t>
            </a:r>
          </a:p>
        </p:txBody>
      </p:sp>
    </p:spTree>
    <p:extLst>
      <p:ext uri="{BB962C8B-B14F-4D97-AF65-F5344CB8AC3E}">
        <p14:creationId xmlns:p14="http://schemas.microsoft.com/office/powerpoint/2010/main" val="2009487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Workflow Description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Each developer clones remote repository;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Make and commit some work;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Pull changes, made by other developers from remote;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Pushes own changes to remote;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In this case, remote works like </a:t>
            </a:r>
            <a:r>
              <a:rPr lang="en-US" sz="4000" b="1" dirty="0" smtClean="0"/>
              <a:t>centralized integration point</a:t>
            </a:r>
          </a:p>
        </p:txBody>
      </p:sp>
    </p:spTree>
    <p:extLst>
      <p:ext uri="{BB962C8B-B14F-4D97-AF65-F5344CB8AC3E}">
        <p14:creationId xmlns:p14="http://schemas.microsoft.com/office/powerpoint/2010/main" val="17723783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Integration-Manager Workflow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390" y="1671256"/>
            <a:ext cx="3060356" cy="1022517"/>
          </a:xfrm>
          <a:prstGeom prst="rect">
            <a:avLst/>
          </a:prstGeom>
          <a:solidFill>
            <a:srgbClr val="E0A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Official Repository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390" y="4326069"/>
            <a:ext cx="2973859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Integration Manager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2310" y="4326069"/>
            <a:ext cx="2969741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bg1"/>
                </a:solidFill>
              </a:rPr>
              <a:t>Dev1 private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17709" y="4326069"/>
            <a:ext cx="2969741" cy="962624"/>
          </a:xfrm>
          <a:prstGeom prst="rect">
            <a:avLst/>
          </a:prstGeom>
          <a:solidFill>
            <a:srgbClr val="FA4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Dev2 private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86531" y="1694078"/>
            <a:ext cx="2969741" cy="962624"/>
          </a:xfrm>
          <a:prstGeom prst="rect">
            <a:avLst/>
          </a:prstGeom>
          <a:solidFill>
            <a:srgbClr val="009F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Dev1 public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17708" y="1686204"/>
            <a:ext cx="2969741" cy="962624"/>
          </a:xfrm>
          <a:prstGeom prst="rect">
            <a:avLst/>
          </a:prstGeom>
          <a:solidFill>
            <a:srgbClr val="009F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bg1"/>
                </a:solidFill>
              </a:rPr>
              <a:t>Dev2 </a:t>
            </a:r>
            <a:r>
              <a:rPr lang="en-US" sz="3200" dirty="0" smtClean="0">
                <a:solidFill>
                  <a:schemeClr val="bg1"/>
                </a:solidFill>
              </a:rPr>
              <a:t>public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  <a:endCxn id="14" idx="2"/>
          </p:cNvCxnSpPr>
          <p:nvPr/>
        </p:nvCxnSpPr>
        <p:spPr>
          <a:xfrm flipV="1">
            <a:off x="5967181" y="2656702"/>
            <a:ext cx="4221" cy="166936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298357" y="2673542"/>
            <a:ext cx="4221" cy="16322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028569" y="2543303"/>
            <a:ext cx="2404313" cy="17625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974921" y="2730240"/>
            <a:ext cx="10398" cy="156844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4" idx="1"/>
          </p:cNvCxnSpPr>
          <p:nvPr/>
        </p:nvCxnSpPr>
        <p:spPr>
          <a:xfrm flipV="1">
            <a:off x="3558746" y="2175390"/>
            <a:ext cx="927785" cy="712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568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Integration-Manager </a:t>
            </a:r>
            <a:r>
              <a:rPr lang="en-US" dirty="0" smtClean="0"/>
              <a:t>Workflow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Project maintainer (integrator) pushes to the official public repository;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D</a:t>
            </a:r>
            <a:r>
              <a:rPr lang="en-US" sz="4000" dirty="0" smtClean="0"/>
              <a:t>eveloper (contributor) clones official and makes changes;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Contributor pushes changes to the own public </a:t>
            </a:r>
            <a:r>
              <a:rPr lang="en-US" sz="4000" dirty="0"/>
              <a:t>repository</a:t>
            </a:r>
            <a:r>
              <a:rPr lang="en-US" sz="4000" dirty="0" smtClean="0"/>
              <a:t>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Contributor lets maintainer know that changes are ready to be integrated;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Maintainer adds contributor's public as remote, merges locally;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Maintainer pushes changes to the Official public repository;</a:t>
            </a:r>
          </a:p>
        </p:txBody>
      </p:sp>
    </p:spTree>
    <p:extLst>
      <p:ext uri="{BB962C8B-B14F-4D97-AF65-F5344CB8AC3E}">
        <p14:creationId xmlns:p14="http://schemas.microsoft.com/office/powerpoint/2010/main" val="19912587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Dictator and Lieutenants Workflow </a:t>
            </a:r>
            <a:r>
              <a:rPr lang="en-US" dirty="0" smtClean="0"/>
              <a:t>(used by Linux kernel)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51" y="1690687"/>
            <a:ext cx="9704485" cy="4858393"/>
          </a:xfrm>
        </p:spPr>
      </p:pic>
    </p:spTree>
    <p:extLst>
      <p:ext uri="{BB962C8B-B14F-4D97-AF65-F5344CB8AC3E}">
        <p14:creationId xmlns:p14="http://schemas.microsoft.com/office/powerpoint/2010/main" val="10248871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Dictator and Lieutenants </a:t>
            </a:r>
            <a:r>
              <a:rPr lang="en-US" dirty="0" smtClean="0"/>
              <a:t>Workflow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/>
              <a:t>Several integration managers (</a:t>
            </a:r>
            <a:r>
              <a:rPr lang="en-US" sz="3000" b="1" dirty="0" smtClean="0"/>
              <a:t>lieutenants</a:t>
            </a:r>
            <a:r>
              <a:rPr lang="en-US" sz="3000" dirty="0" smtClean="0"/>
              <a:t>) are responsible for different parts of repository. One main integrator (</a:t>
            </a:r>
            <a:r>
              <a:rPr lang="en-US" sz="3000" b="1" dirty="0" smtClean="0"/>
              <a:t>dictator</a:t>
            </a:r>
            <a:r>
              <a:rPr lang="en-US" sz="3000" dirty="0" smtClean="0"/>
              <a:t>) integrates all changes to single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Regular developer works on topic branch and then rebases changes on top of master and pushes to the own public;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Lieutenant integrates changes to the own master branch (like </a:t>
            </a:r>
            <a:r>
              <a:rPr lang="en-US" sz="3000" dirty="0"/>
              <a:t>Integration-Manager </a:t>
            </a:r>
            <a:r>
              <a:rPr lang="en-US" sz="3000" dirty="0" smtClean="0"/>
              <a:t>Workflow);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Dictator merges Lieutenant’s changes to the own master branch;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Dictator pushes to the main repository;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693476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nvie.com</a:t>
            </a:r>
            <a:r>
              <a:rPr lang="en-US" dirty="0"/>
              <a:t>/posts/a-successful-</a:t>
            </a:r>
            <a:r>
              <a:rPr lang="en-US" dirty="0" err="1"/>
              <a:t>git</a:t>
            </a:r>
            <a:r>
              <a:rPr lang="en-US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116909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First-Time </a:t>
            </a:r>
            <a:r>
              <a:rPr lang="en-US" dirty="0" err="1"/>
              <a:t>Git</a:t>
            </a:r>
            <a:r>
              <a:rPr lang="en-US" dirty="0"/>
              <a:t>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7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is command line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err="1" smtClean="0"/>
              <a:t>Git</a:t>
            </a:r>
            <a:r>
              <a:rPr lang="en-US" sz="3600" dirty="0" smtClean="0"/>
              <a:t> was designed as command line tools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It is better to use it from command line</a:t>
            </a:r>
          </a:p>
          <a:p>
            <a:pPr marL="0" indent="0" algn="ctr">
              <a:buNone/>
            </a:pPr>
            <a:r>
              <a:rPr lang="en-US" sz="3600" dirty="0" smtClean="0"/>
              <a:t>(without using GUI)</a:t>
            </a: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4" name="Down Arrow 3"/>
          <p:cNvSpPr/>
          <p:nvPr/>
        </p:nvSpPr>
        <p:spPr>
          <a:xfrm>
            <a:off x="5424616" y="287912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10" y="1867189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69115"/>
              </p:ext>
            </p:extLst>
          </p:nvPr>
        </p:nvGraphicFramePr>
        <p:xfrm>
          <a:off x="988290" y="2106454"/>
          <a:ext cx="10215420" cy="23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140"/>
                <a:gridCol w="3405140"/>
                <a:gridCol w="34051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Config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Where is stored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How</a:t>
                      </a:r>
                      <a:r>
                        <a:rPr lang="en-US" sz="3200" baseline="0" dirty="0" smtClean="0"/>
                        <a:t> to set</a:t>
                      </a:r>
                      <a:endParaRPr lang="en-US" sz="3200" dirty="0"/>
                    </a:p>
                  </a:txBody>
                  <a:tcPr/>
                </a:tc>
              </a:tr>
              <a:tr h="631784">
                <a:tc>
                  <a:txBody>
                    <a:bodyPr/>
                    <a:lstStyle/>
                    <a:p>
                      <a:r>
                        <a:rPr lang="en-US" sz="3200" b="0" dirty="0" smtClean="0"/>
                        <a:t>System</a:t>
                      </a:r>
                      <a:endParaRPr 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i="1" dirty="0" smtClean="0"/>
                        <a:t>/</a:t>
                      </a:r>
                      <a:r>
                        <a:rPr lang="en-US" sz="3200" i="1" dirty="0" err="1" smtClean="0"/>
                        <a:t>etc</a:t>
                      </a:r>
                      <a:r>
                        <a:rPr lang="en-US" sz="3200" i="1" dirty="0" smtClean="0"/>
                        <a:t>/</a:t>
                      </a:r>
                      <a:r>
                        <a:rPr lang="en-US" sz="3200" i="1" dirty="0" err="1" smtClean="0"/>
                        <a:t>gitconfig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git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config</a:t>
                      </a:r>
                      <a:r>
                        <a:rPr lang="en-US" sz="3200" dirty="0" smtClean="0"/>
                        <a:t> --system 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Global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~/.</a:t>
                      </a:r>
                      <a:r>
                        <a:rPr lang="en-US" sz="3200" dirty="0" err="1" smtClean="0"/>
                        <a:t>gitconfig</a:t>
                      </a:r>
                      <a:endParaRPr lang="en-US" sz="3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/>
                        <a:t>git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config</a:t>
                      </a:r>
                      <a:r>
                        <a:rPr lang="en-US" sz="3200" baseline="0" dirty="0" smtClean="0"/>
                        <a:t> --</a:t>
                      </a:r>
                      <a:r>
                        <a:rPr lang="en-US" sz="3200" dirty="0" smtClean="0"/>
                        <a:t>global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Local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$repo/.</a:t>
                      </a:r>
                      <a:r>
                        <a:rPr lang="en-US" sz="3200" dirty="0" err="1" smtClean="0"/>
                        <a:t>git</a:t>
                      </a:r>
                      <a:r>
                        <a:rPr lang="en-US" sz="3200" dirty="0" smtClean="0"/>
                        <a:t>/</a:t>
                      </a:r>
                      <a:r>
                        <a:rPr lang="en-US" sz="3200" dirty="0" err="1" smtClean="0"/>
                        <a:t>config</a:t>
                      </a:r>
                      <a:endParaRPr lang="en-US" sz="3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/>
                        <a:t>git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dirty="0" err="1" smtClean="0"/>
                        <a:t>config</a:t>
                      </a:r>
                      <a:r>
                        <a:rPr lang="en-US" sz="3200" baseline="0" dirty="0" smtClean="0"/>
                        <a:t> --</a:t>
                      </a:r>
                      <a:r>
                        <a:rPr lang="en-US" sz="3200" dirty="0" smtClean="0"/>
                        <a:t>local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68582" y="5292436"/>
            <a:ext cx="6543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git</a:t>
            </a:r>
            <a:r>
              <a:rPr lang="en-US" sz="2800" b="1" dirty="0"/>
              <a:t> </a:t>
            </a:r>
            <a:r>
              <a:rPr lang="en-US" sz="2800" b="1" dirty="0" err="1"/>
              <a:t>config</a:t>
            </a:r>
            <a:r>
              <a:rPr lang="en-US" sz="2800" b="1" dirty="0"/>
              <a:t> </a:t>
            </a:r>
            <a:r>
              <a:rPr lang="en-US" sz="2800" b="1" dirty="0" smtClean="0"/>
              <a:t>--list displays all set </a:t>
            </a:r>
            <a:r>
              <a:rPr lang="en-US" sz="2800" b="1" dirty="0" err="1" smtClean="0"/>
              <a:t>config</a:t>
            </a:r>
            <a:r>
              <a:rPr lang="en-US" sz="2800" b="1" dirty="0" smtClean="0"/>
              <a:t> values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400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</a:t>
            </a:r>
            <a:r>
              <a:rPr lang="en-US" dirty="0" err="1"/>
              <a:t>C</a:t>
            </a:r>
            <a:r>
              <a:rPr lang="en-US" dirty="0" err="1" smtClean="0"/>
              <a:t>onfigs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Allows to set user name and email that will be included to the commit information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/>
              <a:t>config</a:t>
            </a:r>
            <a:r>
              <a:rPr lang="en-US" b="1" dirty="0"/>
              <a:t> --global </a:t>
            </a:r>
            <a:r>
              <a:rPr lang="en-US" b="1" dirty="0" err="1"/>
              <a:t>user.name</a:t>
            </a:r>
            <a:r>
              <a:rPr lang="en-US" b="1" dirty="0"/>
              <a:t> </a:t>
            </a:r>
            <a:r>
              <a:rPr lang="en-US" b="1" dirty="0" smtClean="0"/>
              <a:t>“Dmitry Kavtur”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config</a:t>
            </a:r>
            <a:r>
              <a:rPr lang="en-US" b="1" dirty="0"/>
              <a:t> --global </a:t>
            </a:r>
            <a:r>
              <a:rPr lang="en-US" b="1" dirty="0" err="1" smtClean="0"/>
              <a:t>user.email</a:t>
            </a:r>
            <a:r>
              <a:rPr lang="en-US" b="1" dirty="0" smtClean="0"/>
              <a:t> </a:t>
            </a:r>
            <a:r>
              <a:rPr lang="en-US" b="1" dirty="0" err="1" smtClean="0"/>
              <a:t>dmitrykavtur@coherentsolutions.com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51" y="0"/>
            <a:ext cx="1243697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Initializing a Repository in an Existing Directory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git</a:t>
            </a:r>
            <a:r>
              <a:rPr lang="en-US" sz="4400" b="1" dirty="0"/>
              <a:t> </a:t>
            </a:r>
            <a:r>
              <a:rPr lang="en-US" sz="4400" b="1" dirty="0" err="1" smtClean="0"/>
              <a:t>init</a:t>
            </a:r>
            <a:r>
              <a:rPr lang="en-US" sz="4400" b="1" dirty="0" smtClean="0"/>
              <a:t> </a:t>
            </a:r>
            <a:endParaRPr lang="en-US" sz="4400" dirty="0" smtClean="0"/>
          </a:p>
          <a:p>
            <a:r>
              <a:rPr lang="en-US" sz="4400" dirty="0" smtClean="0"/>
              <a:t>creates a new subdirectory named </a:t>
            </a:r>
            <a:r>
              <a:rPr lang="en-US" sz="4400" b="1" dirty="0" smtClean="0"/>
              <a:t>.</a:t>
            </a:r>
            <a:r>
              <a:rPr lang="en-US" sz="4400" b="1" dirty="0" err="1" smtClean="0"/>
              <a:t>git</a:t>
            </a:r>
            <a:r>
              <a:rPr lang="en-US" sz="4400" b="1" dirty="0" smtClean="0"/>
              <a:t> </a:t>
            </a:r>
            <a:r>
              <a:rPr lang="en-US" sz="4400" dirty="0" smtClean="0"/>
              <a:t>that contains all </a:t>
            </a:r>
            <a:r>
              <a:rPr lang="en-US" sz="4400" dirty="0" err="1" smtClean="0"/>
              <a:t>Git</a:t>
            </a:r>
            <a:r>
              <a:rPr lang="en-US" sz="4400" dirty="0" smtClean="0"/>
              <a:t> repository files</a:t>
            </a:r>
          </a:p>
          <a:p>
            <a:r>
              <a:rPr lang="en-US" sz="4400" dirty="0" smtClean="0"/>
              <a:t>Creates empty branch </a:t>
            </a:r>
            <a:r>
              <a:rPr lang="en-US" sz="4400" b="1" dirty="0" smtClean="0"/>
              <a:t>master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44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Cloning an Existing Repository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</a:t>
            </a:r>
            <a:r>
              <a:rPr lang="en-US" b="1" dirty="0" err="1" smtClean="0"/>
              <a:t>it</a:t>
            </a:r>
            <a:r>
              <a:rPr lang="en-US" b="1" dirty="0" smtClean="0"/>
              <a:t> </a:t>
            </a:r>
            <a:r>
              <a:rPr lang="en-US" b="1" dirty="0"/>
              <a:t>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github.com/kavtur/repo1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That creates a directory named “repo1”;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</a:t>
            </a:r>
            <a:r>
              <a:rPr lang="en-US" sz="3200" dirty="0" smtClean="0"/>
              <a:t>reates a .</a:t>
            </a:r>
            <a:r>
              <a:rPr lang="en-US" sz="3200" dirty="0" err="1" smtClean="0"/>
              <a:t>git</a:t>
            </a:r>
            <a:r>
              <a:rPr lang="en-US" sz="3200" dirty="0" smtClean="0"/>
              <a:t> directory inside it;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</a:t>
            </a:r>
            <a:r>
              <a:rPr lang="en-US" sz="3200" dirty="0" smtClean="0"/>
              <a:t>ulls down all the data for that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Checks out a working copy of the latest version.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1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 overview: basic commands and use cases;</a:t>
            </a:r>
          </a:p>
          <a:p>
            <a:r>
              <a:rPr lang="en-US" sz="3600" dirty="0" smtClean="0"/>
              <a:t>How </a:t>
            </a:r>
            <a:r>
              <a:rPr lang="en-US" sz="3600" dirty="0" err="1" smtClean="0"/>
              <a:t>Git</a:t>
            </a:r>
            <a:r>
              <a:rPr lang="en-US" sz="3600" dirty="0" smtClean="0"/>
              <a:t> works: commit structure, branching, remotes;</a:t>
            </a:r>
          </a:p>
          <a:p>
            <a:r>
              <a:rPr lang="en-US" sz="3600" dirty="0" smtClean="0"/>
              <a:t>Non trivial use cases and useful tools;</a:t>
            </a:r>
          </a:p>
          <a:p>
            <a:r>
              <a:rPr lang="en-US" sz="3600" dirty="0" smtClean="0"/>
              <a:t>Popular workflows: efficient ways of work with </a:t>
            </a:r>
            <a:r>
              <a:rPr lang="en-US" sz="3600" dirty="0" err="1" smtClean="0"/>
              <a:t>Git</a:t>
            </a:r>
            <a:r>
              <a:rPr lang="en-US" sz="3600" dirty="0" smtClean="0"/>
              <a:t>;</a:t>
            </a:r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internal structure;</a:t>
            </a:r>
          </a:p>
        </p:txBody>
      </p:sp>
    </p:spTree>
    <p:extLst>
      <p:ext uri="{BB962C8B-B14F-4D97-AF65-F5344CB8AC3E}">
        <p14:creationId xmlns:p14="http://schemas.microsoft.com/office/powerpoint/2010/main" val="19660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statuses of 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1638300"/>
            <a:ext cx="8098971" cy="45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27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git</a:t>
            </a:r>
            <a:r>
              <a:rPr lang="en-US" sz="3200" b="1" dirty="0"/>
              <a:t> </a:t>
            </a:r>
            <a:r>
              <a:rPr lang="en-US" sz="3200" b="1" dirty="0" smtClean="0"/>
              <a:t>add f1.txt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 smtClean="0"/>
              <a:t>Adds modified file </a:t>
            </a:r>
            <a:r>
              <a:rPr lang="en-US" sz="3200" b="1" dirty="0" smtClean="0"/>
              <a:t>f1.txt </a:t>
            </a:r>
            <a:r>
              <a:rPr lang="en-US" sz="3200" dirty="0" smtClean="0"/>
              <a:t>to the staged area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7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Checking the Status of Your Files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status</a:t>
            </a:r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34342"/>
            <a:ext cx="10186597" cy="38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short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status </a:t>
            </a:r>
            <a:r>
              <a:rPr lang="en-US" sz="3600" b="1" dirty="0" smtClean="0"/>
              <a:t>–s</a:t>
            </a:r>
          </a:p>
          <a:p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6114"/>
            <a:ext cx="1879600" cy="1164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1200" y="4625854"/>
            <a:ext cx="7155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right column – status </a:t>
            </a:r>
            <a:r>
              <a:rPr lang="en-US" sz="3200" smtClean="0"/>
              <a:t>of working directory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21200" y="5401408"/>
            <a:ext cx="6084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eft column – status of staging area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936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Files can be ignored if don’t want that </a:t>
            </a:r>
            <a:r>
              <a:rPr lang="en-US" sz="3600" dirty="0" err="1" smtClean="0"/>
              <a:t>git</a:t>
            </a:r>
            <a:r>
              <a:rPr lang="en-US" sz="3600" dirty="0" smtClean="0"/>
              <a:t> shows them in any statuses;</a:t>
            </a:r>
          </a:p>
          <a:p>
            <a:r>
              <a:rPr lang="en-US" sz="3600" dirty="0" smtClean="0"/>
              <a:t>Files should be listed in </a:t>
            </a:r>
            <a:r>
              <a:rPr lang="en-US" sz="3600" b="1" dirty="0"/>
              <a:t>.</a:t>
            </a:r>
            <a:r>
              <a:rPr lang="en-US" sz="3600" b="1" dirty="0" err="1" smtClean="0"/>
              <a:t>gitignore</a:t>
            </a:r>
            <a:endParaRPr lang="en-US" sz="3600" b="1" dirty="0" smtClean="0"/>
          </a:p>
          <a:p>
            <a:r>
              <a:rPr lang="en-US" sz="3600" dirty="0" smtClean="0"/>
              <a:t>Standard ignore files </a:t>
            </a:r>
            <a:r>
              <a:rPr lang="en-US" sz="3600" dirty="0"/>
              <a:t>for various languages are </a:t>
            </a:r>
            <a:r>
              <a:rPr lang="en-US" sz="3600" dirty="0" smtClean="0"/>
              <a:t>at </a:t>
            </a:r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</a:t>
            </a:r>
            <a:r>
              <a:rPr lang="en-US" sz="3600" dirty="0" smtClean="0">
                <a:hlinkClick r:id="rId2"/>
              </a:rPr>
              <a:t>github.com/github/gitignore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Can be set </a:t>
            </a:r>
            <a:r>
              <a:rPr lang="en-US" sz="3600" b="1" dirty="0" smtClean="0"/>
              <a:t>globally </a:t>
            </a:r>
            <a:endParaRPr lang="en-US" sz="3600" b="1" dirty="0"/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</a:t>
            </a:r>
            <a:r>
              <a:rPr lang="en-US" sz="3600" b="1" dirty="0" err="1"/>
              <a:t>config</a:t>
            </a:r>
            <a:r>
              <a:rPr lang="en-US" sz="3600" b="1" dirty="0"/>
              <a:t> --global </a:t>
            </a:r>
            <a:r>
              <a:rPr lang="en-US" sz="3600" b="1" dirty="0" err="1"/>
              <a:t>core.excludesfile</a:t>
            </a:r>
            <a:r>
              <a:rPr lang="en-US" sz="3600" b="1" dirty="0"/>
              <a:t> ~/.</a:t>
            </a:r>
            <a:r>
              <a:rPr lang="en-US" sz="3600" b="1" dirty="0" err="1"/>
              <a:t>gitignore_global</a:t>
            </a:r>
            <a:endParaRPr lang="en-US" sz="3600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030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.</a:t>
            </a:r>
            <a:r>
              <a:rPr lang="en-US" dirty="0" err="1" smtClean="0"/>
              <a:t>gitignore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 smtClean="0"/>
              <a:t>*</a:t>
            </a:r>
            <a:r>
              <a:rPr lang="en-US" dirty="0" smtClean="0"/>
              <a:t> </a:t>
            </a:r>
            <a:r>
              <a:rPr lang="en-US" dirty="0"/>
              <a:t>zero or more characters </a:t>
            </a:r>
            <a:endParaRPr lang="en-US" dirty="0" smtClean="0"/>
          </a:p>
          <a:p>
            <a:pPr marL="0" indent="0">
              <a:buNone/>
            </a:pPr>
            <a:r>
              <a:rPr lang="pt-BR" sz="4800" dirty="0"/>
              <a:t>[abc]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character</a:t>
            </a:r>
            <a:r>
              <a:rPr lang="pt-BR" dirty="0"/>
              <a:t> </a:t>
            </a:r>
            <a:r>
              <a:rPr lang="pt-BR" dirty="0" err="1"/>
              <a:t>inside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brackets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sz="4800" dirty="0" smtClean="0"/>
              <a:t>?</a:t>
            </a:r>
            <a:r>
              <a:rPr lang="pt-BR" dirty="0" smtClean="0"/>
              <a:t> Single </a:t>
            </a:r>
            <a:r>
              <a:rPr lang="pt-BR" dirty="0" err="1" smtClean="0"/>
              <a:t>character</a:t>
            </a:r>
            <a:endParaRPr lang="pt-BR" dirty="0" smtClean="0"/>
          </a:p>
          <a:p>
            <a:pPr marL="0" indent="0">
              <a:buNone/>
            </a:pPr>
            <a:r>
              <a:rPr lang="pt-BR" sz="5400" dirty="0" smtClean="0"/>
              <a:t>[</a:t>
            </a:r>
            <a:r>
              <a:rPr lang="pt-BR" sz="5400" dirty="0" err="1" smtClean="0"/>
              <a:t>a-z</a:t>
            </a:r>
            <a:r>
              <a:rPr lang="pt-BR" sz="5400" dirty="0" smtClean="0"/>
              <a:t>] </a:t>
            </a:r>
            <a:r>
              <a:rPr lang="pt-BR" dirty="0" err="1" smtClean="0"/>
              <a:t>any</a:t>
            </a:r>
            <a:r>
              <a:rPr lang="pt-BR" dirty="0" smtClean="0"/>
              <a:t> </a:t>
            </a:r>
            <a:r>
              <a:rPr lang="pt-BR" dirty="0" err="1" smtClean="0"/>
              <a:t>character</a:t>
            </a:r>
            <a:r>
              <a:rPr lang="pt-BR" dirty="0" smtClean="0"/>
              <a:t> </a:t>
            </a:r>
            <a:r>
              <a:rPr lang="pt-BR" dirty="0" err="1" smtClean="0"/>
              <a:t>between</a:t>
            </a:r>
            <a:r>
              <a:rPr lang="pt-BR" dirty="0" smtClean="0"/>
              <a:t> </a:t>
            </a:r>
            <a:r>
              <a:rPr lang="pt-BR" b="1" dirty="0" smtClean="0"/>
              <a:t>a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/>
              <a:t>z</a:t>
            </a:r>
            <a:endParaRPr lang="pt-BR" b="1" dirty="0" smtClean="0"/>
          </a:p>
          <a:p>
            <a:pPr marL="0" indent="0">
              <a:buNone/>
            </a:pPr>
            <a:r>
              <a:rPr lang="pt-BR" sz="5400" dirty="0"/>
              <a:t>!</a:t>
            </a:r>
            <a:r>
              <a:rPr lang="pt-BR" dirty="0"/>
              <a:t> </a:t>
            </a:r>
            <a:r>
              <a:rPr lang="pt-BR" dirty="0" err="1"/>
              <a:t>negates</a:t>
            </a:r>
            <a:r>
              <a:rPr lang="pt-BR" dirty="0"/>
              <a:t> </a:t>
            </a:r>
            <a:r>
              <a:rPr lang="pt-BR" dirty="0" err="1"/>
              <a:t>pattern</a:t>
            </a:r>
            <a:r>
              <a:rPr lang="pt-BR" dirty="0"/>
              <a:t>; </a:t>
            </a:r>
            <a:endParaRPr lang="pt-BR" dirty="0" smtClean="0"/>
          </a:p>
          <a:p>
            <a:pPr marL="0" indent="0">
              <a:buNone/>
            </a:pPr>
            <a:r>
              <a:rPr lang="pt-BR" sz="5400" dirty="0" smtClean="0"/>
              <a:t>/build/**/abc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0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.</a:t>
            </a:r>
            <a:r>
              <a:rPr lang="en-US" dirty="0" err="1" smtClean="0"/>
              <a:t>gitignore</a:t>
            </a:r>
            <a:r>
              <a:rPr lang="en-US" dirty="0" smtClean="0"/>
              <a:t> format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 smtClean="0"/>
              <a:t>abc</a:t>
            </a:r>
            <a:r>
              <a:rPr lang="en-US" sz="4000" dirty="0" smtClean="0"/>
              <a:t> </a:t>
            </a:r>
            <a:r>
              <a:rPr lang="en-US" dirty="0"/>
              <a:t>– all files and folders with name </a:t>
            </a:r>
            <a:r>
              <a:rPr lang="en-US" dirty="0" err="1"/>
              <a:t>abc</a:t>
            </a:r>
            <a:endParaRPr lang="en-US" dirty="0"/>
          </a:p>
          <a:p>
            <a:pPr marL="0" indent="0">
              <a:buNone/>
            </a:pPr>
            <a:r>
              <a:rPr lang="en-US" sz="4800" dirty="0"/>
              <a:t>a</a:t>
            </a:r>
            <a:r>
              <a:rPr lang="pt-BR" sz="4800" dirty="0" err="1" smtClean="0"/>
              <a:t>bc</a:t>
            </a:r>
            <a:r>
              <a:rPr lang="pt-BR" sz="4800" dirty="0" smtClean="0"/>
              <a:t>/ </a:t>
            </a:r>
            <a:r>
              <a:rPr lang="pt-BR" dirty="0"/>
              <a:t>- </a:t>
            </a:r>
            <a:r>
              <a:rPr lang="pt-BR" dirty="0" err="1"/>
              <a:t>all</a:t>
            </a:r>
            <a:r>
              <a:rPr lang="pt-BR" dirty="0"/>
              <a:t> folders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 abc</a:t>
            </a:r>
          </a:p>
          <a:p>
            <a:pPr marL="0" indent="0">
              <a:buNone/>
            </a:pPr>
            <a:r>
              <a:rPr lang="pt-BR" sz="4800" dirty="0" smtClean="0"/>
              <a:t>/dir1/**/abc/* </a:t>
            </a:r>
            <a:r>
              <a:rPr lang="pt-BR" dirty="0"/>
              <a:t>- 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dirs</a:t>
            </a:r>
            <a:r>
              <a:rPr lang="pt-BR" dirty="0"/>
              <a:t> abc </a:t>
            </a:r>
            <a:r>
              <a:rPr lang="pt-BR" dirty="0" err="1"/>
              <a:t>that</a:t>
            </a:r>
            <a:r>
              <a:rPr lang="pt-BR" dirty="0"/>
              <a:t> are </a:t>
            </a:r>
            <a:r>
              <a:rPr lang="pt-BR" dirty="0" err="1"/>
              <a:t>subdirs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dir1</a:t>
            </a:r>
          </a:p>
          <a:p>
            <a:pPr marL="0" indent="0">
              <a:buNone/>
            </a:pPr>
            <a:r>
              <a:rPr lang="pt-BR" sz="5400" dirty="0" smtClean="0"/>
              <a:t>*.</a:t>
            </a:r>
            <a:r>
              <a:rPr lang="pt-BR" sz="5400" dirty="0" err="1" smtClean="0"/>
              <a:t>class</a:t>
            </a:r>
            <a:r>
              <a:rPr lang="pt-BR" sz="5400" dirty="0" smtClean="0"/>
              <a:t> </a:t>
            </a:r>
            <a:r>
              <a:rPr lang="pt-BR" dirty="0"/>
              <a:t>– </a:t>
            </a:r>
            <a:r>
              <a:rPr lang="pt-BR" dirty="0" err="1"/>
              <a:t>all</a:t>
            </a:r>
            <a:r>
              <a:rPr lang="pt-BR" dirty="0"/>
              <a:t> files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 smtClean="0"/>
              <a:t>exstension</a:t>
            </a:r>
            <a:r>
              <a:rPr lang="pt-BR" dirty="0" smtClean="0"/>
              <a:t> </a:t>
            </a:r>
            <a:r>
              <a:rPr lang="pt-BR" dirty="0" err="1"/>
              <a:t>class</a:t>
            </a:r>
            <a:endParaRPr lang="pt-B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0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working </a:t>
            </a:r>
            <a:r>
              <a:rPr lang="en-US" dirty="0" err="1" smtClean="0"/>
              <a:t>dir</a:t>
            </a:r>
            <a:r>
              <a:rPr lang="en-US" dirty="0" smtClean="0"/>
              <a:t>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Compares working </a:t>
            </a:r>
            <a:r>
              <a:rPr lang="en-US" dirty="0" err="1" smtClean="0"/>
              <a:t>dir</a:t>
            </a:r>
            <a:r>
              <a:rPr lang="en-US" dirty="0" smtClean="0"/>
              <a:t> state of changed files with the staged version</a:t>
            </a:r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diff [path]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5" y="3866217"/>
            <a:ext cx="5918750" cy="2310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849" y="6311900"/>
            <a:ext cx="4912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Note</a:t>
            </a:r>
            <a:r>
              <a:rPr lang="en-US" sz="2400" dirty="0" smtClean="0"/>
              <a:t>: the output is unified diff format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523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staged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Compares staged changes with the last committed state</a:t>
            </a:r>
          </a:p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diff -</a:t>
            </a:r>
            <a:r>
              <a:rPr lang="en-US" sz="3600" b="1" dirty="0" smtClean="0"/>
              <a:t>-staged [path]</a:t>
            </a:r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" y="3260271"/>
            <a:ext cx="4749800" cy="26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0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What we will learn</a:t>
            </a:r>
            <a:endParaRPr lang="en-US" sz="6000" dirty="0"/>
          </a:p>
        </p:txBody>
      </p:sp>
      <p:grpSp>
        <p:nvGrpSpPr>
          <p:cNvPr id="4" name="Группа 12"/>
          <p:cNvGrpSpPr/>
          <p:nvPr/>
        </p:nvGrpSpPr>
        <p:grpSpPr>
          <a:xfrm>
            <a:off x="1294330" y="2274751"/>
            <a:ext cx="7873115" cy="3961926"/>
            <a:chOff x="6229484" y="2481248"/>
            <a:chExt cx="4083538" cy="2792105"/>
          </a:xfrm>
        </p:grpSpPr>
        <p:sp>
          <p:nvSpPr>
            <p:cNvPr id="5" name="Прямоугольник 3"/>
            <p:cNvSpPr/>
            <p:nvPr/>
          </p:nvSpPr>
          <p:spPr>
            <a:xfrm>
              <a:off x="6229484" y="2481248"/>
              <a:ext cx="4037937" cy="27921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05458" y="2999811"/>
              <a:ext cx="9150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stage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65550" y="3354081"/>
              <a:ext cx="11580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branch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8" name="Прямоугольник 6"/>
            <p:cNvSpPr/>
            <p:nvPr/>
          </p:nvSpPr>
          <p:spPr>
            <a:xfrm>
              <a:off x="7745123" y="2715635"/>
              <a:ext cx="12676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commit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9" name="Прямоугольник 7"/>
            <p:cNvSpPr/>
            <p:nvPr/>
          </p:nvSpPr>
          <p:spPr>
            <a:xfrm>
              <a:off x="6684896" y="4486705"/>
              <a:ext cx="88210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reset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0" name="Прямоугольник 8"/>
            <p:cNvSpPr/>
            <p:nvPr/>
          </p:nvSpPr>
          <p:spPr>
            <a:xfrm>
              <a:off x="9282912" y="4486705"/>
              <a:ext cx="10301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revert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8308" y="3890103"/>
              <a:ext cx="14757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checkout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Прямоугольник 8"/>
          <p:cNvSpPr/>
          <p:nvPr/>
        </p:nvSpPr>
        <p:spPr>
          <a:xfrm>
            <a:off x="5902513" y="2775001"/>
            <a:ext cx="1515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merge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8"/>
          <p:cNvSpPr/>
          <p:nvPr/>
        </p:nvSpPr>
        <p:spPr>
          <a:xfrm>
            <a:off x="5663472" y="3298221"/>
            <a:ext cx="15822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rebase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8"/>
          <p:cNvSpPr/>
          <p:nvPr/>
        </p:nvSpPr>
        <p:spPr>
          <a:xfrm>
            <a:off x="4233897" y="4847335"/>
            <a:ext cx="17149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remote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8"/>
          <p:cNvSpPr/>
          <p:nvPr/>
        </p:nvSpPr>
        <p:spPr>
          <a:xfrm>
            <a:off x="5938116" y="4493392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origin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8"/>
          <p:cNvSpPr/>
          <p:nvPr/>
        </p:nvSpPr>
        <p:spPr>
          <a:xfrm>
            <a:off x="2202878" y="3369931"/>
            <a:ext cx="837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tag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6"/>
          <p:cNvSpPr/>
          <p:nvPr/>
        </p:nvSpPr>
        <p:spPr>
          <a:xfrm>
            <a:off x="6355228" y="2204593"/>
            <a:ext cx="850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</a:rPr>
              <a:t>.</a:t>
            </a:r>
            <a:r>
              <a:rPr lang="en-US" sz="4000" dirty="0" err="1" smtClean="0">
                <a:solidFill>
                  <a:schemeClr val="bg1"/>
                </a:solidFill>
              </a:rPr>
              <a:t>git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6"/>
          <p:cNvSpPr/>
          <p:nvPr/>
        </p:nvSpPr>
        <p:spPr>
          <a:xfrm>
            <a:off x="1846275" y="2291207"/>
            <a:ext cx="1599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r</a:t>
            </a:r>
            <a:r>
              <a:rPr lang="en-US" sz="4000" dirty="0" err="1" smtClean="0">
                <a:solidFill>
                  <a:schemeClr val="bg1"/>
                </a:solidFill>
              </a:rPr>
              <a:t>eg</a:t>
            </a:r>
            <a:r>
              <a:rPr lang="en-US" sz="4000" dirty="0" smtClean="0">
                <a:solidFill>
                  <a:schemeClr val="bg1"/>
                </a:solidFill>
              </a:rPr>
              <a:t> log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4748" y="4368394"/>
            <a:ext cx="640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</a:rPr>
              <a:t>gc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8"/>
          <p:cNvSpPr/>
          <p:nvPr/>
        </p:nvSpPr>
        <p:spPr>
          <a:xfrm>
            <a:off x="3560349" y="5431398"/>
            <a:ext cx="2729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</a:t>
            </a:r>
            <a:r>
              <a:rPr lang="en-US" sz="4000" smtClean="0">
                <a:solidFill>
                  <a:schemeClr val="bg1"/>
                </a:solidFill>
              </a:rPr>
              <a:t>ast-forward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7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Compares working </a:t>
            </a:r>
            <a:r>
              <a:rPr lang="en-US" dirty="0" err="1" smtClean="0"/>
              <a:t>dir</a:t>
            </a:r>
            <a:r>
              <a:rPr lang="en-US" dirty="0" smtClean="0"/>
              <a:t> with last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Compares staged changes with the last committed state</a:t>
            </a:r>
          </a:p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diff </a:t>
            </a:r>
            <a:r>
              <a:rPr lang="en-US" sz="3600" b="1" dirty="0" smtClean="0"/>
              <a:t>HEAD</a:t>
            </a:r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" y="3260271"/>
            <a:ext cx="4749800" cy="26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Commit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S</a:t>
            </a:r>
            <a:r>
              <a:rPr lang="en-US" sz="3900" dirty="0" smtClean="0"/>
              <a:t>tores </a:t>
            </a:r>
            <a:r>
              <a:rPr lang="en-US" sz="3900" dirty="0"/>
              <a:t>the current contents of the index </a:t>
            </a:r>
            <a:r>
              <a:rPr lang="en-US" sz="3900" dirty="0" smtClean="0"/>
              <a:t>to the new commit object and put it to the repository</a:t>
            </a:r>
            <a:endParaRPr lang="en-US" sz="3900" b="1" dirty="0" smtClean="0"/>
          </a:p>
          <a:p>
            <a:pPr marL="0" indent="0">
              <a:buNone/>
            </a:pPr>
            <a:endParaRPr lang="en-US" sz="4400" b="1" dirty="0" smtClean="0"/>
          </a:p>
          <a:p>
            <a:pPr marL="0" indent="0">
              <a:buNone/>
            </a:pPr>
            <a:r>
              <a:rPr lang="en-US" sz="4800" b="1" dirty="0" err="1" smtClean="0"/>
              <a:t>git</a:t>
            </a:r>
            <a:r>
              <a:rPr lang="en-US" sz="4800" b="1" dirty="0" smtClean="0"/>
              <a:t> commit </a:t>
            </a:r>
            <a:endParaRPr lang="en-US" sz="4800" b="1" dirty="0" smtClean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3600" dirty="0"/>
              <a:t>not directly </a:t>
            </a:r>
            <a:r>
              <a:rPr lang="en-US" sz="3600" dirty="0" smtClean="0"/>
              <a:t>perform commit operation but run default system editor or </a:t>
            </a:r>
            <a:r>
              <a:rPr lang="en-US" sz="3600" dirty="0" err="1" smtClean="0"/>
              <a:t>git</a:t>
            </a:r>
            <a:r>
              <a:rPr lang="en-US" sz="3600" dirty="0" smtClean="0"/>
              <a:t> configured (</a:t>
            </a:r>
            <a:r>
              <a:rPr lang="en-US" sz="3600" b="1" dirty="0" err="1"/>
              <a:t>core.editor</a:t>
            </a:r>
            <a:r>
              <a:rPr lang="en-US" sz="3600" dirty="0"/>
              <a:t> </a:t>
            </a:r>
            <a:r>
              <a:rPr lang="en-US" sz="3600" dirty="0" smtClean="0"/>
              <a:t>) editor to </a:t>
            </a:r>
            <a:r>
              <a:rPr lang="en-US" sz="3600" b="1" dirty="0" smtClean="0"/>
              <a:t>enter the commit message</a:t>
            </a:r>
            <a:endParaRPr lang="en-US" sz="3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62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312111"/>
            <a:ext cx="10059984" cy="5179162"/>
          </a:xfrm>
        </p:spPr>
      </p:pic>
      <p:sp>
        <p:nvSpPr>
          <p:cNvPr id="7" name="TextBox 6"/>
          <p:cNvSpPr txBox="1"/>
          <p:nvPr/>
        </p:nvSpPr>
        <p:spPr>
          <a:xfrm>
            <a:off x="838200" y="4747531"/>
            <a:ext cx="6808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 smtClean="0"/>
              <a:t>Checksums each subdirectory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Blob with content of each file</a:t>
            </a:r>
          </a:p>
          <a:p>
            <a:pPr marL="342900" indent="-342900">
              <a:buAutoNum type="arabicParenR"/>
            </a:pPr>
            <a:r>
              <a:rPr lang="en-US" sz="2800" dirty="0" smtClean="0"/>
              <a:t>Stores tree structure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12108" y="6512011"/>
            <a:ext cx="625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</a:t>
            </a:r>
            <a:r>
              <a:rPr lang="en-US" b="1" dirty="0" err="1" smtClean="0"/>
              <a:t>git</a:t>
            </a:r>
            <a:r>
              <a:rPr lang="en-US" b="1" dirty="0" smtClean="0"/>
              <a:t> cat-file –p </a:t>
            </a:r>
            <a:r>
              <a:rPr lang="en-US" b="1" dirty="0" err="1" smtClean="0"/>
              <a:t>commit_hash</a:t>
            </a:r>
            <a:r>
              <a:rPr lang="en-US" b="1" dirty="0" smtClean="0"/>
              <a:t> </a:t>
            </a:r>
            <a:r>
              <a:rPr lang="en-US" dirty="0" smtClean="0"/>
              <a:t>allows to see commit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commits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6" y="1582459"/>
            <a:ext cx="96266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838200" y="5167661"/>
            <a:ext cx="680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commit stores pointer to the previous commit (commits)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9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/>
              <a:t>g</a:t>
            </a:r>
            <a:r>
              <a:rPr lang="en-US" sz="4000" b="1" dirty="0" err="1" smtClean="0"/>
              <a:t>it</a:t>
            </a:r>
            <a:r>
              <a:rPr lang="en-US" sz="4000" b="1" dirty="0" smtClean="0"/>
              <a:t> commit –m “commit message”</a:t>
            </a:r>
            <a:endParaRPr lang="en-US" sz="4000" b="1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doesn’t run editor and </a:t>
            </a:r>
            <a:r>
              <a:rPr lang="en-US" sz="4000" b="1" dirty="0" smtClean="0"/>
              <a:t>performs commit right away </a:t>
            </a:r>
            <a:endParaRPr lang="en-US" sz="4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Commit </a:t>
            </a:r>
            <a:r>
              <a:rPr lang="en-US" b="1" dirty="0" smtClean="0"/>
              <a:t>changes specifying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0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not staged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b="1" dirty="0" err="1"/>
              <a:t>git</a:t>
            </a:r>
            <a:r>
              <a:rPr lang="en-US" sz="4800" b="1" dirty="0"/>
              <a:t> commit -</a:t>
            </a:r>
            <a:r>
              <a:rPr lang="en-US" sz="4800" b="1" dirty="0" smtClean="0"/>
              <a:t>a -m </a:t>
            </a:r>
            <a:r>
              <a:rPr lang="en-US" sz="4800" b="1" dirty="0"/>
              <a:t>“commit message</a:t>
            </a:r>
            <a:r>
              <a:rPr lang="en-US" sz="4800" b="1" dirty="0" smtClean="0"/>
              <a:t>”</a:t>
            </a:r>
            <a:endParaRPr lang="en-US" sz="4800" dirty="0" smtClean="0"/>
          </a:p>
          <a:p>
            <a:pPr marL="0" indent="0">
              <a:buNone/>
            </a:pPr>
            <a:endParaRPr lang="en-US" sz="4800" b="1" dirty="0"/>
          </a:p>
          <a:p>
            <a:r>
              <a:rPr lang="en-US" sz="4800" dirty="0" smtClean="0"/>
              <a:t>commit all working </a:t>
            </a:r>
            <a:r>
              <a:rPr lang="en-US" sz="4800" dirty="0" err="1" smtClean="0"/>
              <a:t>dir</a:t>
            </a:r>
            <a:r>
              <a:rPr lang="en-US" sz="4800" dirty="0" smtClean="0"/>
              <a:t> changes and staged changes;</a:t>
            </a:r>
          </a:p>
          <a:p>
            <a:r>
              <a:rPr lang="en-US" sz="4800" dirty="0" smtClean="0"/>
              <a:t>allows to skip </a:t>
            </a:r>
            <a:r>
              <a:rPr lang="en-US" sz="4800" b="1" dirty="0" err="1" smtClean="0"/>
              <a:t>git</a:t>
            </a:r>
            <a:r>
              <a:rPr lang="en-US" sz="4800" b="1" dirty="0" smtClean="0"/>
              <a:t> add</a:t>
            </a:r>
            <a:r>
              <a:rPr lang="en-US" sz="4800" dirty="0" smtClean="0"/>
              <a:t>;</a:t>
            </a:r>
          </a:p>
          <a:p>
            <a:r>
              <a:rPr lang="en-US" sz="4800" dirty="0" smtClean="0"/>
              <a:t>do not commit untracked files;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4852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112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 smtClean="0"/>
              <a:t>git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rm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f.txt</a:t>
            </a:r>
            <a:endParaRPr lang="en-US" sz="4000" dirty="0"/>
          </a:p>
          <a:p>
            <a:pPr marL="0" indent="0">
              <a:buNone/>
            </a:pPr>
            <a:r>
              <a:rPr lang="en-US" sz="3200" i="1" dirty="0"/>
              <a:t>p</a:t>
            </a:r>
            <a:r>
              <a:rPr lang="en-US" sz="3200" i="1" dirty="0" smtClean="0"/>
              <a:t>hysically </a:t>
            </a:r>
            <a:r>
              <a:rPr lang="en-US" sz="3200" b="1" i="1" dirty="0" smtClean="0"/>
              <a:t>removes file </a:t>
            </a:r>
            <a:r>
              <a:rPr lang="en-US" sz="3200" i="1" dirty="0" smtClean="0"/>
              <a:t>from file system and </a:t>
            </a:r>
            <a:r>
              <a:rPr lang="en-US" sz="3200" b="1" i="1" dirty="0" smtClean="0"/>
              <a:t>stages this change</a:t>
            </a:r>
          </a:p>
          <a:p>
            <a:pPr marL="0" indent="0">
              <a:buNone/>
            </a:pPr>
            <a:endParaRPr lang="en-US" sz="3600" b="1" i="1" dirty="0"/>
          </a:p>
          <a:p>
            <a:pPr marL="0" indent="0">
              <a:buNone/>
            </a:pPr>
            <a:endParaRPr lang="en-US" sz="3600" b="1" i="1" dirty="0" smtClean="0"/>
          </a:p>
          <a:p>
            <a:pPr marL="0" indent="0">
              <a:buNone/>
            </a:pPr>
            <a:endParaRPr lang="en-US" sz="3600" b="1" i="1" dirty="0" smtClean="0"/>
          </a:p>
          <a:p>
            <a:pPr marL="0" indent="0">
              <a:buNone/>
            </a:pPr>
            <a:endParaRPr lang="en-US" sz="3600" b="1" i="1" dirty="0"/>
          </a:p>
          <a:p>
            <a:pPr marL="0" indent="0">
              <a:buNone/>
            </a:pPr>
            <a:r>
              <a:rPr lang="en-US" sz="2400" b="1" i="1" dirty="0" smtClean="0"/>
              <a:t>Note: </a:t>
            </a:r>
            <a:r>
              <a:rPr lang="en-US" sz="2400" i="1" dirty="0" smtClean="0"/>
              <a:t>if you simple remove file (using </a:t>
            </a:r>
            <a:r>
              <a:rPr lang="en-US" sz="2400" i="1" dirty="0" err="1" smtClean="0"/>
              <a:t>rm</a:t>
            </a:r>
            <a:r>
              <a:rPr lang="en-US" sz="2400" i="1" dirty="0" smtClean="0"/>
              <a:t> command) you will need to stage this change manually (performing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add)</a:t>
            </a:r>
            <a:endParaRPr lang="en-US" sz="2400" b="1" i="1" dirty="0" smtClean="0"/>
          </a:p>
          <a:p>
            <a:pPr marL="0" indent="0">
              <a:buNone/>
            </a:pPr>
            <a:endParaRPr lang="en-US" sz="40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6" y="3543524"/>
            <a:ext cx="7551057" cy="19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6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modified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If you have modified tracked file, have not staged changed and try to remove the file, </a:t>
            </a:r>
            <a:r>
              <a:rPr lang="en-US" sz="3600" dirty="0" err="1" smtClean="0"/>
              <a:t>git</a:t>
            </a:r>
            <a:r>
              <a:rPr lang="en-US" sz="3600" dirty="0" smtClean="0"/>
              <a:t> prevents it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You should use</a:t>
            </a:r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rm</a:t>
            </a:r>
            <a:r>
              <a:rPr lang="en-US" sz="3600" b="1" dirty="0" smtClean="0"/>
              <a:t> -f f5.txt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3" y="3471523"/>
            <a:ext cx="9531492" cy="10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5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file from index but keep 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If you want to remove file from index (don’t want </a:t>
            </a:r>
            <a:r>
              <a:rPr lang="en-US" sz="3600" dirty="0" err="1" smtClean="0"/>
              <a:t>git</a:t>
            </a:r>
            <a:r>
              <a:rPr lang="en-US" sz="3600" dirty="0" smtClean="0"/>
              <a:t> to track this file anymore)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rm</a:t>
            </a:r>
            <a:r>
              <a:rPr lang="en-US" sz="3600" b="1" dirty="0" smtClean="0"/>
              <a:t> --cached f1.txt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dirty="0" smtClean="0"/>
              <a:t>This is useful, when file that should be in </a:t>
            </a:r>
            <a:r>
              <a:rPr lang="en-US" sz="3600" b="1" dirty="0" smtClean="0"/>
              <a:t>.</a:t>
            </a:r>
            <a:r>
              <a:rPr lang="en-US" sz="3600" b="1" dirty="0" err="1" smtClean="0"/>
              <a:t>gitignore</a:t>
            </a:r>
            <a:r>
              <a:rPr lang="en-US" sz="3600" b="1" dirty="0" smtClean="0"/>
              <a:t> </a:t>
            </a:r>
            <a:r>
              <a:rPr lang="en-US" sz="3600" dirty="0" smtClean="0"/>
              <a:t>was </a:t>
            </a:r>
            <a:r>
              <a:rPr lang="en-US" sz="3600" b="1" dirty="0" smtClean="0"/>
              <a:t>accidentally committed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880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</a:t>
            </a:r>
            <a:r>
              <a:rPr lang="en-US" b="1" dirty="0" smtClean="0"/>
              <a:t>not</a:t>
            </a:r>
            <a:r>
              <a:rPr lang="en-US" dirty="0" smtClean="0"/>
              <a:t>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How to configure </a:t>
            </a:r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on server;</a:t>
            </a:r>
          </a:p>
          <a:p>
            <a:r>
              <a:rPr lang="en-US" sz="4400" dirty="0" smtClean="0"/>
              <a:t>GitHub, </a:t>
            </a:r>
            <a:r>
              <a:rPr lang="en-US" sz="4400" dirty="0" err="1" smtClean="0"/>
              <a:t>BitBucket</a:t>
            </a:r>
            <a:r>
              <a:rPr lang="en-US" sz="4400" dirty="0"/>
              <a:t> </a:t>
            </a:r>
            <a:r>
              <a:rPr lang="en-US" sz="4400" dirty="0" smtClean="0"/>
              <a:t>details.</a:t>
            </a:r>
            <a:endParaRPr lang="ru-RU" sz="4400" dirty="0" smtClean="0"/>
          </a:p>
          <a:p>
            <a:r>
              <a:rPr lang="en-US" sz="4400" b="1" dirty="0" smtClean="0"/>
              <a:t>GUI</a:t>
            </a:r>
            <a:r>
              <a:rPr lang="en-US" sz="44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772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(moving)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mv f2.txt f2new.txt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r>
              <a:rPr lang="en-US" sz="3600" i="1" dirty="0" smtClean="0"/>
              <a:t>This is equivalent of running</a:t>
            </a:r>
          </a:p>
          <a:p>
            <a:pPr marL="0" indent="0">
              <a:buNone/>
            </a:pPr>
            <a:r>
              <a:rPr lang="en-US" sz="3600" b="1" dirty="0" smtClean="0"/>
              <a:t>mv f2.txt f2new.txt</a:t>
            </a:r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rm</a:t>
            </a:r>
            <a:r>
              <a:rPr lang="en-US" sz="3600" b="1" dirty="0" smtClean="0"/>
              <a:t> f2.txt</a:t>
            </a:r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add f2.new.txt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43" y="2409596"/>
            <a:ext cx="7473662" cy="1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3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0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log [file]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Show latest 10 commits information in the form of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5" y="3823493"/>
            <a:ext cx="8077200" cy="16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5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log useful use cases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-{</a:t>
            </a:r>
            <a:r>
              <a:rPr lang="en-US" sz="3600" b="1" dirty="0" err="1" smtClean="0"/>
              <a:t>i</a:t>
            </a:r>
            <a:r>
              <a:rPr lang="en-US" sz="3600" b="1" dirty="0" smtClean="0"/>
              <a:t>} </a:t>
            </a:r>
            <a:r>
              <a:rPr lang="en-US" dirty="0" smtClean="0"/>
              <a:t>shows only </a:t>
            </a:r>
            <a:r>
              <a:rPr lang="en-US" b="1" dirty="0" err="1" smtClean="0"/>
              <a:t>i</a:t>
            </a:r>
            <a:r>
              <a:rPr lang="en-US" dirty="0" smtClean="0"/>
              <a:t> commits;</a:t>
            </a:r>
          </a:p>
          <a:p>
            <a:r>
              <a:rPr lang="en-US" sz="3600" b="1" dirty="0"/>
              <a:t>-p </a:t>
            </a:r>
            <a:r>
              <a:rPr lang="en-US" dirty="0" smtClean="0"/>
              <a:t>shows in addition commit changes;</a:t>
            </a:r>
          </a:p>
          <a:p>
            <a:r>
              <a:rPr lang="en-US" sz="3600" b="1" dirty="0"/>
              <a:t>--</a:t>
            </a:r>
            <a:r>
              <a:rPr lang="en-US" sz="3600" b="1" dirty="0" smtClean="0"/>
              <a:t>stat </a:t>
            </a:r>
            <a:r>
              <a:rPr lang="en-US" sz="3600" dirty="0" smtClean="0"/>
              <a:t>show statistic: how many, added, deleted, modified;</a:t>
            </a:r>
          </a:p>
          <a:p>
            <a:r>
              <a:rPr lang="en-US" sz="3600" b="1" dirty="0"/>
              <a:t>--</a:t>
            </a:r>
            <a:r>
              <a:rPr lang="en-US" sz="3600" b="1" dirty="0" smtClean="0"/>
              <a:t>pretty=</a:t>
            </a:r>
            <a:r>
              <a:rPr lang="en-US" sz="3600" b="1" dirty="0" err="1" smtClean="0"/>
              <a:t>oneline</a:t>
            </a:r>
            <a:r>
              <a:rPr lang="en-US" sz="3600" b="1" dirty="0" smtClean="0"/>
              <a:t>, --</a:t>
            </a:r>
            <a:r>
              <a:rPr lang="en-US" sz="3600" b="1" dirty="0" err="1" smtClean="0"/>
              <a:t>oneline</a:t>
            </a:r>
            <a:endParaRPr lang="en-US" sz="3600" b="1" dirty="0" smtClean="0"/>
          </a:p>
          <a:p>
            <a:r>
              <a:rPr lang="en-US" sz="3600" b="1" dirty="0" smtClean="0"/>
              <a:t>--pretty=format:”</a:t>
            </a:r>
            <a:r>
              <a:rPr lang="en-US" sz="3600" b="1" dirty="0" err="1" smtClean="0"/>
              <a:t>format_string</a:t>
            </a:r>
            <a:r>
              <a:rPr lang="en-US" sz="3600" b="1" dirty="0" smtClean="0"/>
              <a:t>”</a:t>
            </a:r>
            <a:endParaRPr lang="en-US" sz="3600" b="1" dirty="0"/>
          </a:p>
          <a:p>
            <a:r>
              <a:rPr lang="en-US" sz="3600" b="1" dirty="0" smtClean="0"/>
              <a:t>--graph </a:t>
            </a:r>
            <a:r>
              <a:rPr lang="en-US" sz="3600" dirty="0" smtClean="0"/>
              <a:t>show branch merge history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5805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Limiting log output by date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54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--since</a:t>
            </a:r>
            <a:r>
              <a:rPr lang="en-US" sz="3600" dirty="0" smtClean="0"/>
              <a:t> </a:t>
            </a:r>
            <a:r>
              <a:rPr lang="en-US" sz="3600" b="1" dirty="0" smtClean="0"/>
              <a:t>--until</a:t>
            </a:r>
            <a:r>
              <a:rPr lang="en-US" sz="3600" dirty="0" smtClean="0"/>
              <a:t> allow to specify time interval to show commits info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--since=“2016-12-07”</a:t>
            </a:r>
          </a:p>
          <a:p>
            <a:pPr marL="0" indent="0">
              <a:buNone/>
            </a:pPr>
            <a:r>
              <a:rPr lang="en-US" sz="3600" dirty="0" smtClean="0"/>
              <a:t>--since=“1 month 2 weeks”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173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log output by </a:t>
            </a:r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723" y="1690688"/>
            <a:ext cx="10515600" cy="4691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--author</a:t>
            </a:r>
            <a:endParaRPr lang="en-US" sz="3600" b="1" dirty="0"/>
          </a:p>
          <a:p>
            <a:pPr marL="0" indent="0">
              <a:buNone/>
            </a:pPr>
            <a:r>
              <a:rPr lang="en-US" sz="3600" dirty="0" smtClean="0"/>
              <a:t>filter a particular author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 smtClean="0"/>
              <a:t>--grep</a:t>
            </a:r>
          </a:p>
          <a:p>
            <a:pPr marL="0" indent="0">
              <a:buNone/>
            </a:pPr>
            <a:r>
              <a:rPr lang="en-US" sz="3600" dirty="0"/>
              <a:t>f</a:t>
            </a:r>
            <a:r>
              <a:rPr lang="en-US" sz="3600" dirty="0" smtClean="0"/>
              <a:t>ilter particular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61608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Limiting log by code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/>
              <a:t>-</a:t>
            </a:r>
            <a:r>
              <a:rPr lang="en-US" sz="4400" b="1" dirty="0" err="1" smtClean="0"/>
              <a:t>Sabc</a:t>
            </a:r>
            <a:endParaRPr lang="en-US" sz="4400" b="1" dirty="0" smtClean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Shows only commits that have added or removed </a:t>
            </a:r>
            <a:r>
              <a:rPr lang="en-US" sz="4400" b="1" dirty="0" err="1" smtClean="0"/>
              <a:t>abc</a:t>
            </a:r>
            <a:r>
              <a:rPr lang="en-US" sz="4400" b="1" dirty="0" smtClean="0"/>
              <a:t> </a:t>
            </a:r>
            <a:r>
              <a:rPr lang="en-US" sz="4400" dirty="0" smtClean="0"/>
              <a:t>in the source code</a:t>
            </a:r>
            <a:endParaRPr lang="en-US" sz="4400" b="1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2561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3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2" y="365125"/>
            <a:ext cx="8096519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782572"/>
            <a:ext cx="90575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Git</a:t>
            </a:r>
            <a:r>
              <a:rPr lang="en-US" sz="2400" b="1" dirty="0"/>
              <a:t> </a:t>
            </a:r>
            <a:r>
              <a:rPr lang="en-US" sz="2400" b="1" dirty="0" smtClean="0"/>
              <a:t>Branch </a:t>
            </a:r>
            <a:r>
              <a:rPr lang="en-US" sz="2400" dirty="0" smtClean="0"/>
              <a:t>is </a:t>
            </a:r>
            <a:r>
              <a:rPr lang="en-US" sz="2400" dirty="0"/>
              <a:t>simply a lightweight movable pointer to one </a:t>
            </a:r>
            <a:r>
              <a:rPr lang="en-US" sz="2400" dirty="0" smtClean="0"/>
              <a:t>the commits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 smtClean="0"/>
              <a:t>If you commit to current branch, the pointer moves;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 </a:t>
            </a:r>
            <a:r>
              <a:rPr lang="en-US" sz="2400" b="1" dirty="0" smtClean="0"/>
              <a:t>HEAD</a:t>
            </a:r>
            <a:r>
              <a:rPr lang="en-US" sz="2400" dirty="0" smtClean="0"/>
              <a:t> here is the pointer to the </a:t>
            </a:r>
            <a:r>
              <a:rPr lang="en-US" sz="2400" b="1" dirty="0" smtClean="0"/>
              <a:t>latest commit of the active branch</a:t>
            </a:r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564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6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 smtClean="0"/>
              <a:t>git</a:t>
            </a:r>
            <a:r>
              <a:rPr lang="en-US" sz="4000" b="1" dirty="0" smtClean="0"/>
              <a:t> branch branch-name</a:t>
            </a:r>
            <a:endParaRPr lang="en-US" sz="4000" b="1" dirty="0"/>
          </a:p>
          <a:p>
            <a:pPr marL="0" indent="0">
              <a:buNone/>
            </a:pPr>
            <a:r>
              <a:rPr lang="en-US" sz="3600" dirty="0" smtClean="0"/>
              <a:t>Creates new pointer but doesn’t change HEAD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161535" y="5325764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6302" y="5325764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11345" y="532576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3826" y="4399011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5938" y="4386654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73826" y="3507730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5" idx="1"/>
            <a:endCxn id="4" idx="3"/>
          </p:cNvCxnSpPr>
          <p:nvPr/>
        </p:nvCxnSpPr>
        <p:spPr>
          <a:xfrm flipH="1">
            <a:off x="2780270" y="5579078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  <a:endCxn id="5" idx="3"/>
          </p:cNvCxnSpPr>
          <p:nvPr/>
        </p:nvCxnSpPr>
        <p:spPr>
          <a:xfrm flipH="1">
            <a:off x="4885037" y="5579077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2"/>
            <a:endCxn id="10" idx="0"/>
          </p:cNvCxnSpPr>
          <p:nvPr/>
        </p:nvCxnSpPr>
        <p:spPr>
          <a:xfrm>
            <a:off x="5583194" y="4014357"/>
            <a:ext cx="0" cy="384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341073" y="4893284"/>
            <a:ext cx="1324231" cy="4571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</p:cNvCxnSpPr>
          <p:nvPr/>
        </p:nvCxnSpPr>
        <p:spPr>
          <a:xfrm>
            <a:off x="5583194" y="4905638"/>
            <a:ext cx="224482" cy="420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7967" y="6282891"/>
            <a:ext cx="7087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Note</a:t>
            </a:r>
            <a:r>
              <a:rPr lang="en-US" sz="2400" i="1" dirty="0" smtClean="0"/>
              <a:t>: </a:t>
            </a:r>
            <a:r>
              <a:rPr lang="en-US" sz="2400" i="1" dirty="0" err="1"/>
              <a:t>git</a:t>
            </a:r>
            <a:r>
              <a:rPr lang="en-US" sz="2400" i="1" dirty="0"/>
              <a:t> log --</a:t>
            </a:r>
            <a:r>
              <a:rPr lang="en-US" sz="2400" i="1" dirty="0" err="1"/>
              <a:t>oneline</a:t>
            </a:r>
            <a:r>
              <a:rPr lang="en-US" sz="2400" i="1" dirty="0"/>
              <a:t> </a:t>
            </a:r>
            <a:r>
              <a:rPr lang="en-US" sz="2400" i="1" dirty="0" smtClean="0"/>
              <a:t>–decorate shows all pointers info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9823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VCS</a:t>
            </a:r>
            <a:r>
              <a:rPr lang="en-US" sz="4000" dirty="0" smtClean="0"/>
              <a:t> (version) control system;</a:t>
            </a:r>
          </a:p>
          <a:p>
            <a:r>
              <a:rPr lang="en-US" sz="4000" dirty="0"/>
              <a:t>GNU General </a:t>
            </a:r>
            <a:r>
              <a:rPr lang="en-US" sz="4000" dirty="0" smtClean="0"/>
              <a:t>Public </a:t>
            </a:r>
            <a:r>
              <a:rPr lang="en-US" sz="4000" dirty="0"/>
              <a:t>License version </a:t>
            </a:r>
            <a:r>
              <a:rPr lang="en-US" sz="4000" dirty="0" smtClean="0"/>
              <a:t>2;</a:t>
            </a:r>
          </a:p>
          <a:p>
            <a:r>
              <a:rPr lang="en-US" sz="4000" dirty="0" smtClean="0"/>
              <a:t>Implemented as set of command line commands;</a:t>
            </a:r>
          </a:p>
          <a:p>
            <a:r>
              <a:rPr lang="en-US" sz="4000" dirty="0" smtClean="0"/>
              <a:t>Written on C, Shell, Perl, Python;</a:t>
            </a:r>
          </a:p>
        </p:txBody>
      </p:sp>
    </p:spTree>
    <p:extLst>
      <p:ext uri="{BB962C8B-B14F-4D97-AF65-F5344CB8AC3E}">
        <p14:creationId xmlns:p14="http://schemas.microsoft.com/office/powerpoint/2010/main" val="1743200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the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825625"/>
            <a:ext cx="10515600" cy="464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checkout </a:t>
            </a:r>
            <a:r>
              <a:rPr lang="en-US" sz="3600" b="1" dirty="0" err="1" smtClean="0"/>
              <a:t>branch_name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000" dirty="0" smtClean="0"/>
              <a:t>Changes </a:t>
            </a:r>
            <a:r>
              <a:rPr lang="en-US" sz="3000" b="1" dirty="0" smtClean="0"/>
              <a:t>HEAD</a:t>
            </a:r>
            <a:r>
              <a:rPr lang="en-US" sz="3000" dirty="0" smtClean="0"/>
              <a:t> pointer to specified branch, replaces working directory changes with the state of branch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4000" b="1" dirty="0" err="1"/>
              <a:t>git</a:t>
            </a:r>
            <a:r>
              <a:rPr lang="en-US" sz="4000" b="1" dirty="0"/>
              <a:t> </a:t>
            </a:r>
            <a:r>
              <a:rPr lang="en-US" sz="4000" b="1" dirty="0" smtClean="0"/>
              <a:t>checkout -b </a:t>
            </a:r>
            <a:r>
              <a:rPr lang="en-US" sz="4000" b="1" dirty="0" err="1"/>
              <a:t>branch_name</a:t>
            </a:r>
            <a:endParaRPr lang="en-US" sz="4000" b="1" dirty="0"/>
          </a:p>
          <a:p>
            <a:pPr marL="0" indent="0">
              <a:buNone/>
            </a:pPr>
            <a:r>
              <a:rPr lang="en-US" sz="3600" dirty="0" smtClean="0"/>
              <a:t>Creates new branches and checkouts to it</a:t>
            </a: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b="1" i="1" dirty="0" smtClean="0"/>
              <a:t>Note</a:t>
            </a:r>
            <a:r>
              <a:rPr lang="en-US" i="1" dirty="0" smtClean="0"/>
              <a:t>: if you have some un-</a:t>
            </a:r>
            <a:r>
              <a:rPr lang="en-US" i="1" dirty="0" err="1" smtClean="0"/>
              <a:t>commited</a:t>
            </a:r>
            <a:r>
              <a:rPr lang="en-US" i="1" dirty="0" smtClean="0"/>
              <a:t> changes that conflict with files that are replaced, </a:t>
            </a:r>
            <a:r>
              <a:rPr lang="en-US" i="1" dirty="0" err="1" smtClean="0"/>
              <a:t>git</a:t>
            </a:r>
            <a:r>
              <a:rPr lang="en-US" i="1" dirty="0" smtClean="0"/>
              <a:t> will not allow it and will suggest to commit or stash changes firstly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01509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err="1" smtClean="0"/>
              <a:t>git</a:t>
            </a:r>
            <a:r>
              <a:rPr lang="en-US" sz="4400" b="1" dirty="0" smtClean="0"/>
              <a:t> merge </a:t>
            </a:r>
            <a:r>
              <a:rPr lang="en-US" sz="4400" b="1" dirty="0" err="1" smtClean="0"/>
              <a:t>branch_to_merge_from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000" dirty="0" smtClean="0"/>
              <a:t>Incorporates changes from </a:t>
            </a:r>
            <a:r>
              <a:rPr lang="en-US" sz="4000" b="1" dirty="0" err="1" smtClean="0"/>
              <a:t>branch_to_merge_from</a:t>
            </a:r>
            <a:r>
              <a:rPr lang="en-US" sz="4000" b="1" dirty="0" smtClean="0"/>
              <a:t> </a:t>
            </a:r>
            <a:r>
              <a:rPr lang="en-US" sz="4000" dirty="0" smtClean="0"/>
              <a:t>to the current branch (where HEAD points). It applies all the changes since the time when their histories diverges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92092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hree-way: State Before Merging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7559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2326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7369" y="363288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1194" y="2706135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5657" y="5787158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21195" y="1814854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9" idx="2"/>
            <a:endCxn id="7" idx="0"/>
          </p:cNvCxnSpPr>
          <p:nvPr/>
        </p:nvCxnSpPr>
        <p:spPr>
          <a:xfrm flipH="1">
            <a:off x="5630562" y="2321481"/>
            <a:ext cx="1" cy="384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7" idx="2"/>
          </p:cNvCxnSpPr>
          <p:nvPr/>
        </p:nvCxnSpPr>
        <p:spPr>
          <a:xfrm flipH="1" flipV="1">
            <a:off x="7710605" y="5136430"/>
            <a:ext cx="14420" cy="6507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6" idx="0"/>
          </p:cNvCxnSpPr>
          <p:nvPr/>
        </p:nvCxnSpPr>
        <p:spPr>
          <a:xfrm>
            <a:off x="5630562" y="3212762"/>
            <a:ext cx="6175" cy="420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41782" y="462980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5" idx="2"/>
          </p:cNvCxnSpPr>
          <p:nvPr/>
        </p:nvCxnSpPr>
        <p:spPr>
          <a:xfrm flipH="1" flipV="1">
            <a:off x="3591694" y="4139515"/>
            <a:ext cx="1250088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1"/>
            <a:endCxn id="5" idx="3"/>
          </p:cNvCxnSpPr>
          <p:nvPr/>
        </p:nvCxnSpPr>
        <p:spPr>
          <a:xfrm flipH="1">
            <a:off x="4401061" y="3886201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86926" y="5787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01237" y="462980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5" idx="3"/>
          </p:cNvCxnSpPr>
          <p:nvPr/>
        </p:nvCxnSpPr>
        <p:spPr>
          <a:xfrm flipH="1">
            <a:off x="6460517" y="4883117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64296" y="2159865"/>
            <a:ext cx="458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aster has unique commit c3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new_branch</a:t>
            </a:r>
            <a:r>
              <a:rPr lang="en-US" sz="2000" dirty="0" smtClean="0"/>
              <a:t> has unique commits c4, c5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953624" y="3719664"/>
            <a:ext cx="3992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g</a:t>
            </a:r>
            <a:r>
              <a:rPr lang="en-US" sz="3200" b="1" dirty="0" err="1" smtClean="0"/>
              <a:t>it</a:t>
            </a:r>
            <a:r>
              <a:rPr lang="en-US" sz="3200" b="1" dirty="0" smtClean="0"/>
              <a:t> merge </a:t>
            </a:r>
            <a:r>
              <a:rPr lang="en-US" sz="3200" b="1" dirty="0" err="1" smtClean="0"/>
              <a:t>new_branch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5" idx="1"/>
            <a:endCxn id="4" idx="3"/>
          </p:cNvCxnSpPr>
          <p:nvPr/>
        </p:nvCxnSpPr>
        <p:spPr>
          <a:xfrm flipH="1">
            <a:off x="2296294" y="3886202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04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Three-way: </a:t>
            </a:r>
            <a:r>
              <a:rPr lang="en-US" dirty="0" smtClean="0"/>
              <a:t>State After Merging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7559" y="2631990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2326" y="263199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7369" y="2631992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55902" y="1888389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1236" y="4706140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55902" y="1173735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9" idx="2"/>
            <a:endCxn id="7" idx="0"/>
          </p:cNvCxnSpPr>
          <p:nvPr/>
        </p:nvCxnSpPr>
        <p:spPr>
          <a:xfrm>
            <a:off x="9465270" y="1680362"/>
            <a:ext cx="0" cy="20802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7" idx="2"/>
          </p:cNvCxnSpPr>
          <p:nvPr/>
        </p:nvCxnSpPr>
        <p:spPr>
          <a:xfrm flipV="1">
            <a:off x="7710604" y="4135535"/>
            <a:ext cx="1" cy="5706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21" idx="0"/>
          </p:cNvCxnSpPr>
          <p:nvPr/>
        </p:nvCxnSpPr>
        <p:spPr>
          <a:xfrm>
            <a:off x="9465270" y="2395016"/>
            <a:ext cx="1" cy="2369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41782" y="362890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5" idx="2"/>
          </p:cNvCxnSpPr>
          <p:nvPr/>
        </p:nvCxnSpPr>
        <p:spPr>
          <a:xfrm flipH="1" flipV="1">
            <a:off x="3591694" y="3138620"/>
            <a:ext cx="1250088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1"/>
            <a:endCxn id="5" idx="3"/>
          </p:cNvCxnSpPr>
          <p:nvPr/>
        </p:nvCxnSpPr>
        <p:spPr>
          <a:xfrm flipH="1">
            <a:off x="4401061" y="2885306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01237" y="362890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5" idx="3"/>
          </p:cNvCxnSpPr>
          <p:nvPr/>
        </p:nvCxnSpPr>
        <p:spPr>
          <a:xfrm flipH="1">
            <a:off x="6460517" y="3882222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7919" y="4871479"/>
            <a:ext cx="5027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Replay the changes made on </a:t>
            </a:r>
            <a:r>
              <a:rPr lang="en-US" sz="2000" b="1" dirty="0" err="1" smtClean="0"/>
              <a:t>new_branch</a:t>
            </a:r>
            <a:r>
              <a:rPr lang="en-US" sz="2000" dirty="0" smtClean="0"/>
              <a:t> since </a:t>
            </a:r>
            <a:r>
              <a:rPr lang="en-US" sz="2000" dirty="0"/>
              <a:t>it diverged from master (i.e., </a:t>
            </a:r>
            <a:r>
              <a:rPr lang="en-US" sz="2000" dirty="0" smtClean="0"/>
              <a:t>c2) </a:t>
            </a:r>
            <a:r>
              <a:rPr lang="en-US" sz="2000" dirty="0"/>
              <a:t>until its current commit (</a:t>
            </a:r>
            <a:r>
              <a:rPr lang="en-US" sz="2000" dirty="0" smtClean="0"/>
              <a:t>C5) </a:t>
            </a:r>
            <a:r>
              <a:rPr lang="en-US" sz="2000" dirty="0"/>
              <a:t>on top of master, and record the result in a new </a:t>
            </a:r>
            <a:r>
              <a:rPr lang="en-US" sz="2000" dirty="0" smtClean="0"/>
              <a:t>commit with two </a:t>
            </a:r>
            <a:r>
              <a:rPr lang="en-US" sz="2000" dirty="0"/>
              <a:t>parent commits</a:t>
            </a:r>
          </a:p>
          <a:p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8655903" y="263199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1" idx="1"/>
            <a:endCxn id="6" idx="3"/>
          </p:cNvCxnSpPr>
          <p:nvPr/>
        </p:nvCxnSpPr>
        <p:spPr>
          <a:xfrm flipH="1">
            <a:off x="6446104" y="2885305"/>
            <a:ext cx="2209799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2"/>
            <a:endCxn id="17" idx="3"/>
          </p:cNvCxnSpPr>
          <p:nvPr/>
        </p:nvCxnSpPr>
        <p:spPr>
          <a:xfrm flipH="1">
            <a:off x="8519972" y="3138618"/>
            <a:ext cx="945299" cy="7436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4" idx="3"/>
          </p:cNvCxnSpPr>
          <p:nvPr/>
        </p:nvCxnSpPr>
        <p:spPr>
          <a:xfrm flipH="1" flipV="1">
            <a:off x="2296294" y="2885304"/>
            <a:ext cx="486032" cy="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273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</a:t>
            </a:r>
            <a:r>
              <a:rPr lang="en-US" dirty="0"/>
              <a:t>f</a:t>
            </a:r>
            <a:r>
              <a:rPr lang="en-US" dirty="0" smtClean="0"/>
              <a:t>orward: </a:t>
            </a:r>
            <a:r>
              <a:rPr lang="en-US" dirty="0"/>
              <a:t>State Before Merging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4254" y="3546390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9021" y="3546390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99014" y="2607280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7242" y="5713017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99018" y="1728356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9" idx="2"/>
            <a:endCxn id="7" idx="0"/>
          </p:cNvCxnSpPr>
          <p:nvPr/>
        </p:nvCxnSpPr>
        <p:spPr>
          <a:xfrm flipH="1">
            <a:off x="4308382" y="2234983"/>
            <a:ext cx="4" cy="37229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5" idx="2"/>
          </p:cNvCxnSpPr>
          <p:nvPr/>
        </p:nvCxnSpPr>
        <p:spPr>
          <a:xfrm flipH="1" flipV="1">
            <a:off x="6343131" y="5049932"/>
            <a:ext cx="813479" cy="6630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>
            <a:off x="4308382" y="3113907"/>
            <a:ext cx="7" cy="43248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33763" y="4543305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5" idx="2"/>
          </p:cNvCxnSpPr>
          <p:nvPr/>
        </p:nvCxnSpPr>
        <p:spPr>
          <a:xfrm flipH="1" flipV="1">
            <a:off x="4308389" y="4053017"/>
            <a:ext cx="1225374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1"/>
            <a:endCxn id="4" idx="3"/>
          </p:cNvCxnSpPr>
          <p:nvPr/>
        </p:nvCxnSpPr>
        <p:spPr>
          <a:xfrm flipH="1">
            <a:off x="3012989" y="3799704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10878" y="1824109"/>
            <a:ext cx="5200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new_branch</a:t>
            </a:r>
            <a:r>
              <a:rPr lang="en-US" sz="2000" dirty="0" smtClean="0"/>
              <a:t> has commits c4, c5 that are directly ahead of c2 (commit from </a:t>
            </a:r>
            <a:r>
              <a:rPr lang="en-US" sz="2000" dirty="0" err="1" smtClean="0"/>
              <a:t>new_branch</a:t>
            </a:r>
            <a:r>
              <a:rPr lang="en-US" sz="2000" dirty="0" smtClean="0"/>
              <a:t> was created)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5865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</a:t>
            </a:r>
            <a:r>
              <a:rPr lang="en-US" dirty="0"/>
              <a:t>f</a:t>
            </a:r>
            <a:r>
              <a:rPr lang="en-US" dirty="0" smtClean="0"/>
              <a:t>orward: </a:t>
            </a:r>
            <a:r>
              <a:rPr lang="en-US" dirty="0"/>
              <a:t>State </a:t>
            </a:r>
            <a:r>
              <a:rPr lang="en-US" dirty="0" smtClean="0"/>
              <a:t>After Merging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85984" y="373174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0751" y="373174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5492" y="3715402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38972" y="5898368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5491" y="2625714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9" idx="2"/>
            <a:endCxn id="7" idx="0"/>
          </p:cNvCxnSpPr>
          <p:nvPr/>
        </p:nvCxnSpPr>
        <p:spPr>
          <a:xfrm>
            <a:off x="8134859" y="3132341"/>
            <a:ext cx="1" cy="58306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5" idx="2"/>
          </p:cNvCxnSpPr>
          <p:nvPr/>
        </p:nvCxnSpPr>
        <p:spPr>
          <a:xfrm flipH="1" flipV="1">
            <a:off x="8134861" y="5235283"/>
            <a:ext cx="813479" cy="6630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5" idx="0"/>
          </p:cNvCxnSpPr>
          <p:nvPr/>
        </p:nvCxnSpPr>
        <p:spPr>
          <a:xfrm>
            <a:off x="8134860" y="4222029"/>
            <a:ext cx="1" cy="50662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325493" y="472865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5" idx="2"/>
          </p:cNvCxnSpPr>
          <p:nvPr/>
        </p:nvCxnSpPr>
        <p:spPr>
          <a:xfrm flipH="1" flipV="1">
            <a:off x="6100119" y="4238368"/>
            <a:ext cx="1225374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1"/>
            <a:endCxn id="4" idx="3"/>
          </p:cNvCxnSpPr>
          <p:nvPr/>
        </p:nvCxnSpPr>
        <p:spPr>
          <a:xfrm flipH="1">
            <a:off x="4804719" y="3985055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86473" y="1787129"/>
            <a:ext cx="520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Master pointer is just moved(no additional merge commit)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540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fast-forward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 smtClean="0"/>
              <a:t>git</a:t>
            </a:r>
            <a:r>
              <a:rPr lang="en-US" sz="4400" b="1" dirty="0" smtClean="0"/>
              <a:t> merge </a:t>
            </a:r>
            <a:r>
              <a:rPr lang="en-US" sz="4400" b="1" dirty="0" err="1" smtClean="0"/>
              <a:t>branch_to_merge_from</a:t>
            </a:r>
            <a:r>
              <a:rPr lang="en-US" sz="4400" b="1" dirty="0" smtClean="0"/>
              <a:t> </a:t>
            </a:r>
            <a:r>
              <a:rPr lang="en-US" sz="4400" b="1" dirty="0"/>
              <a:t>--</a:t>
            </a:r>
            <a:r>
              <a:rPr lang="en-US" sz="4400" b="1" dirty="0" smtClean="0"/>
              <a:t>no-</a:t>
            </a:r>
            <a:r>
              <a:rPr lang="en-US" sz="4400" b="1" dirty="0" err="1" smtClean="0"/>
              <a:t>ff</a:t>
            </a:r>
            <a:endParaRPr lang="en-US" sz="4400" b="1" dirty="0" smtClean="0"/>
          </a:p>
          <a:p>
            <a:pPr marL="0" indent="0">
              <a:buNone/>
            </a:pPr>
            <a:r>
              <a:rPr lang="en-US" sz="4400" dirty="0"/>
              <a:t>Create a merge commit even when the merge resolves as a fast-forward</a:t>
            </a:r>
            <a:r>
              <a:rPr lang="en-US" sz="4400" dirty="0" smtClean="0"/>
              <a:t>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Another </a:t>
            </a:r>
            <a:r>
              <a:rPr lang="en-US" sz="4400" dirty="0" err="1" smtClean="0"/>
              <a:t>usefull</a:t>
            </a:r>
            <a:r>
              <a:rPr lang="en-US" sz="4400" dirty="0" smtClean="0"/>
              <a:t> flag </a:t>
            </a:r>
            <a:r>
              <a:rPr lang="en-US" sz="4400" b="1" dirty="0" smtClean="0"/>
              <a:t>--</a:t>
            </a:r>
            <a:r>
              <a:rPr lang="en-US" sz="4400" b="1" dirty="0" err="1" smtClean="0"/>
              <a:t>ff</a:t>
            </a:r>
            <a:r>
              <a:rPr lang="en-US" sz="4400" b="1" dirty="0" smtClean="0"/>
              <a:t>-only</a:t>
            </a:r>
            <a:r>
              <a:rPr lang="en-US" sz="4400" dirty="0" smtClean="0"/>
              <a:t> – performs merge only if </a:t>
            </a:r>
            <a:r>
              <a:rPr lang="en-US" sz="4400" dirty="0" err="1" smtClean="0"/>
              <a:t>ff</a:t>
            </a:r>
            <a:r>
              <a:rPr lang="en-US" sz="4400" dirty="0" smtClean="0"/>
              <a:t> is possible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8170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branch </a:t>
            </a:r>
            <a:r>
              <a:rPr lang="en-US" smtClean="0"/>
              <a:t>after merge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892" y="1477108"/>
            <a:ext cx="10515600" cy="480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Since main branch has all changes that were introduced in current branch, it worth to </a:t>
            </a:r>
            <a:r>
              <a:rPr lang="en-US" sz="3200" b="1" dirty="0" smtClean="0"/>
              <a:t>delete branch after merge </a:t>
            </a:r>
            <a:r>
              <a:rPr lang="en-US" sz="3200" dirty="0" smtClean="0"/>
              <a:t>in most cases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branch –d </a:t>
            </a:r>
            <a:r>
              <a:rPr lang="en-US" sz="3600" b="1" dirty="0" err="1" smtClean="0"/>
              <a:t>branch_to_delete</a:t>
            </a:r>
            <a:r>
              <a:rPr lang="en-US" sz="3600" b="1" dirty="0" smtClean="0"/>
              <a:t> </a:t>
            </a:r>
            <a:r>
              <a:rPr lang="en-US" sz="3600" dirty="0" smtClean="0"/>
              <a:t>it will reject the deletion if the branch was not merged yet in the main branch. It is possible to specify</a:t>
            </a:r>
            <a:r>
              <a:rPr lang="en-US" sz="3600" b="1" dirty="0" smtClean="0"/>
              <a:t> –D</a:t>
            </a:r>
            <a:r>
              <a:rPr lang="en-US" sz="3600" dirty="0" smtClean="0"/>
              <a:t> (instead -d) to force the deletion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68625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merged and unmerged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 err="1" smtClean="0"/>
              <a:t>git</a:t>
            </a:r>
            <a:r>
              <a:rPr lang="en-US" sz="4000" b="1" dirty="0" smtClean="0"/>
              <a:t> branch --merged 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Only list branches whose tips are reachable from the specified </a:t>
            </a:r>
            <a:r>
              <a:rPr lang="en-US" sz="4000" dirty="0" smtClean="0"/>
              <a:t>commit (HEAD by default)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 err="1"/>
              <a:t>git</a:t>
            </a:r>
            <a:r>
              <a:rPr lang="en-US" sz="4000" b="1" dirty="0"/>
              <a:t> branch </a:t>
            </a:r>
            <a:r>
              <a:rPr lang="en-US" sz="4000" b="1" dirty="0" smtClean="0"/>
              <a:t>--no-merged</a:t>
            </a:r>
          </a:p>
          <a:p>
            <a:pPr marL="0" indent="0">
              <a:buNone/>
            </a:pPr>
            <a:r>
              <a:rPr lang="en-US" sz="4000" dirty="0"/>
              <a:t>Only list branches whose tips are not reachable from the specified commit</a:t>
            </a:r>
            <a:r>
              <a:rPr lang="en-US" sz="4000" b="1" dirty="0" smtClean="0"/>
              <a:t> </a:t>
            </a:r>
            <a:r>
              <a:rPr lang="en-US" sz="4000" dirty="0"/>
              <a:t>(HEAD by default)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884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Merge Conflicts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If you changed the same part of the same file </a:t>
            </a:r>
            <a:r>
              <a:rPr lang="en-US" sz="3600" dirty="0" smtClean="0"/>
              <a:t>differently </a:t>
            </a:r>
            <a:r>
              <a:rPr lang="en-US" sz="3600" dirty="0"/>
              <a:t>in the two branches you’re merging together, </a:t>
            </a:r>
            <a:r>
              <a:rPr lang="en-US" sz="3600" dirty="0" err="1"/>
              <a:t>G</a:t>
            </a:r>
            <a:r>
              <a:rPr lang="en-US" sz="3600" dirty="0" err="1" smtClean="0"/>
              <a:t>it</a:t>
            </a:r>
            <a:r>
              <a:rPr lang="en-US" sz="3600" dirty="0" smtClean="0"/>
              <a:t> </a:t>
            </a:r>
            <a:r>
              <a:rPr lang="en-US" sz="3600" dirty="0"/>
              <a:t>won’t be able to merge them cleanly </a:t>
            </a:r>
          </a:p>
          <a:p>
            <a:r>
              <a:rPr lang="en-US" sz="3600" dirty="0" err="1"/>
              <a:t>Git</a:t>
            </a:r>
            <a:r>
              <a:rPr lang="en-US" sz="3600" dirty="0"/>
              <a:t> adds standard conflict-resolution markers to the files that have conflicts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1" y="4828745"/>
            <a:ext cx="9987921" cy="9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349881"/>
            <a:ext cx="10515600" cy="4351338"/>
          </a:xfrm>
        </p:spPr>
        <p:txBody>
          <a:bodyPr/>
          <a:lstStyle/>
          <a:p>
            <a:r>
              <a:rPr lang="en-US" b="1" dirty="0" smtClean="0"/>
              <a:t>1991–2002</a:t>
            </a:r>
            <a:r>
              <a:rPr lang="en-US" dirty="0" smtClean="0"/>
              <a:t>: </a:t>
            </a:r>
            <a:r>
              <a:rPr lang="en-US" dirty="0"/>
              <a:t>changes </a:t>
            </a:r>
            <a:r>
              <a:rPr lang="en-US" dirty="0" smtClean="0"/>
              <a:t>to the Linux kernel were </a:t>
            </a:r>
            <a:r>
              <a:rPr lang="en-US" dirty="0"/>
              <a:t>passed around as patches and archived </a:t>
            </a:r>
            <a:r>
              <a:rPr lang="en-US" dirty="0" smtClean="0"/>
              <a:t>files;</a:t>
            </a:r>
          </a:p>
          <a:p>
            <a:r>
              <a:rPr lang="en-US" b="1" dirty="0" smtClean="0"/>
              <a:t>2002</a:t>
            </a:r>
            <a:r>
              <a:rPr lang="en-US" dirty="0" smtClean="0"/>
              <a:t>: </a:t>
            </a:r>
            <a:r>
              <a:rPr lang="en-US" dirty="0"/>
              <a:t>the </a:t>
            </a:r>
            <a:r>
              <a:rPr lang="en-US" dirty="0" smtClean="0"/>
              <a:t>Linux </a:t>
            </a:r>
            <a:r>
              <a:rPr lang="en-US" dirty="0"/>
              <a:t>kernel project began using a proprietary DVCS called </a:t>
            </a:r>
            <a:r>
              <a:rPr lang="en-US" b="1" dirty="0" err="1" smtClean="0"/>
              <a:t>BitKeeper</a:t>
            </a:r>
            <a:r>
              <a:rPr lang="en-US" dirty="0" smtClean="0"/>
              <a:t>;</a:t>
            </a:r>
          </a:p>
          <a:p>
            <a:r>
              <a:rPr lang="is-IS" b="1" dirty="0" smtClean="0"/>
              <a:t>2005</a:t>
            </a:r>
            <a:r>
              <a:rPr lang="is-IS" dirty="0" smtClean="0"/>
              <a:t>: </a:t>
            </a:r>
            <a:r>
              <a:rPr lang="en-US" dirty="0" smtClean="0"/>
              <a:t>relationship between development community and producer of </a:t>
            </a:r>
            <a:r>
              <a:rPr lang="en-US" dirty="0" err="1" smtClean="0"/>
              <a:t>BitKeeper</a:t>
            </a:r>
            <a:r>
              <a:rPr lang="en-US" dirty="0" smtClean="0"/>
              <a:t> broken down; </a:t>
            </a:r>
          </a:p>
          <a:p>
            <a:r>
              <a:rPr lang="en-US" b="1" dirty="0" smtClean="0"/>
              <a:t>2005</a:t>
            </a:r>
            <a:r>
              <a:rPr lang="en-US" dirty="0" smtClean="0"/>
              <a:t>: Linux development community started to develop own DVCS;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485" y="365125"/>
            <a:ext cx="1766870" cy="22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6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resolution: </a:t>
            </a:r>
            <a:r>
              <a:rPr lang="en-US" dirty="0"/>
              <a:t>Manually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Manually by removing conflict markers</a:t>
            </a: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59" y="2812534"/>
            <a:ext cx="4378068" cy="31337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800000">
            <a:off x="5535826" y="4159835"/>
            <a:ext cx="2570205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5535825" y="5507137"/>
            <a:ext cx="2570205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28258" y="3816628"/>
            <a:ext cx="1757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 branch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106030" y="5239614"/>
            <a:ext cx="352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Branch that was trying to merge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5529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resolution: </a:t>
            </a:r>
            <a:r>
              <a:rPr lang="en-US" dirty="0" smtClean="0"/>
              <a:t>using merge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mergetool</a:t>
            </a:r>
            <a:r>
              <a:rPr lang="en-US" sz="3600" b="1" dirty="0" smtClean="0"/>
              <a:t> </a:t>
            </a:r>
          </a:p>
          <a:p>
            <a:pPr marL="0" indent="0">
              <a:buNone/>
            </a:pPr>
            <a:r>
              <a:rPr lang="en-US" sz="3600" dirty="0" smtClean="0"/>
              <a:t>will run merge tool that is configured by </a:t>
            </a:r>
            <a:r>
              <a:rPr lang="en-US" sz="3600" i="1" dirty="0" err="1" smtClean="0"/>
              <a:t>merge.tool</a:t>
            </a:r>
            <a:r>
              <a:rPr lang="en-US" sz="3600" i="1" dirty="0" smtClean="0"/>
              <a:t> </a:t>
            </a:r>
            <a:r>
              <a:rPr lang="en-US" sz="3600" dirty="0" smtClean="0"/>
              <a:t>configuration variable or will ask what tool to use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8179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9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99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Remote repository – is a version of your repository that is hosted somewhere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6759146" y="2651082"/>
            <a:ext cx="4695568" cy="300269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6714" y="3605170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769076" y="3608173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751438" y="3608173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69075" y="4316626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33800" y="3605170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8" idx="6"/>
            <a:endCxn id="9" idx="2"/>
          </p:cNvCxnSpPr>
          <p:nvPr/>
        </p:nvCxnSpPr>
        <p:spPr>
          <a:xfrm>
            <a:off x="1567249" y="3821414"/>
            <a:ext cx="201827" cy="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6"/>
            <a:endCxn id="10" idx="2"/>
          </p:cNvCxnSpPr>
          <p:nvPr/>
        </p:nvCxnSpPr>
        <p:spPr>
          <a:xfrm>
            <a:off x="2549611" y="3824417"/>
            <a:ext cx="20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6"/>
            <a:endCxn id="12" idx="2"/>
          </p:cNvCxnSpPr>
          <p:nvPr/>
        </p:nvCxnSpPr>
        <p:spPr>
          <a:xfrm flipV="1">
            <a:off x="3531973" y="3821414"/>
            <a:ext cx="201827" cy="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6"/>
            <a:endCxn id="11" idx="2"/>
          </p:cNvCxnSpPr>
          <p:nvPr/>
        </p:nvCxnSpPr>
        <p:spPr>
          <a:xfrm>
            <a:off x="1567249" y="3821414"/>
            <a:ext cx="201826" cy="71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6"/>
            <a:endCxn id="10" idx="2"/>
          </p:cNvCxnSpPr>
          <p:nvPr/>
        </p:nvCxnSpPr>
        <p:spPr>
          <a:xfrm flipV="1">
            <a:off x="2549610" y="3824417"/>
            <a:ext cx="201828" cy="70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299754" y="3593369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8282116" y="3596372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264478" y="3596372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8282115" y="4304825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246840" y="3593369"/>
            <a:ext cx="780535" cy="4324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>
            <a:stCxn id="45" idx="6"/>
            <a:endCxn id="46" idx="2"/>
          </p:cNvCxnSpPr>
          <p:nvPr/>
        </p:nvCxnSpPr>
        <p:spPr>
          <a:xfrm>
            <a:off x="8080289" y="3809613"/>
            <a:ext cx="201827" cy="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6" idx="6"/>
            <a:endCxn id="47" idx="2"/>
          </p:cNvCxnSpPr>
          <p:nvPr/>
        </p:nvCxnSpPr>
        <p:spPr>
          <a:xfrm>
            <a:off x="9062651" y="3812616"/>
            <a:ext cx="20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7" idx="6"/>
          </p:cNvCxnSpPr>
          <p:nvPr/>
        </p:nvCxnSpPr>
        <p:spPr>
          <a:xfrm flipV="1">
            <a:off x="10045013" y="3809613"/>
            <a:ext cx="201827" cy="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6"/>
            <a:endCxn id="48" idx="2"/>
          </p:cNvCxnSpPr>
          <p:nvPr/>
        </p:nvCxnSpPr>
        <p:spPr>
          <a:xfrm>
            <a:off x="8080289" y="3809613"/>
            <a:ext cx="201826" cy="71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8" idx="6"/>
            <a:endCxn id="47" idx="2"/>
          </p:cNvCxnSpPr>
          <p:nvPr/>
        </p:nvCxnSpPr>
        <p:spPr>
          <a:xfrm flipV="1">
            <a:off x="9062650" y="3812616"/>
            <a:ext cx="201828" cy="70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>
            <a:off x="5298989" y="3710757"/>
            <a:ext cx="679621" cy="103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your remoted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 smtClean="0"/>
              <a:t>git</a:t>
            </a:r>
            <a:r>
              <a:rPr lang="en-US" sz="4000" b="1" dirty="0" smtClean="0"/>
              <a:t> remote </a:t>
            </a:r>
            <a:r>
              <a:rPr lang="en-US" sz="3600" dirty="0" smtClean="0"/>
              <a:t>– </a:t>
            </a:r>
            <a:r>
              <a:rPr lang="en-US" sz="3200" dirty="0" smtClean="0"/>
              <a:t>show list of remote aliases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4000" b="1" dirty="0" err="1"/>
              <a:t>git</a:t>
            </a:r>
            <a:r>
              <a:rPr lang="en-US" sz="4000" b="1" dirty="0"/>
              <a:t> remote </a:t>
            </a:r>
            <a:r>
              <a:rPr lang="en-US" sz="4000" b="1" dirty="0" smtClean="0"/>
              <a:t>–v </a:t>
            </a:r>
            <a:r>
              <a:rPr lang="en-US" sz="3200" dirty="0"/>
              <a:t>show list of remote aliases with remote </a:t>
            </a:r>
            <a:r>
              <a:rPr lang="en-US" sz="3200" dirty="0" err="1"/>
              <a:t>urls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17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configure remote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When you clone remote repository, your local repository will have automatically single remote </a:t>
            </a:r>
            <a:r>
              <a:rPr lang="en-US" sz="3600" b="1" dirty="0" smtClean="0"/>
              <a:t>origin</a:t>
            </a:r>
            <a:r>
              <a:rPr lang="en-US" sz="3600" dirty="0" smtClean="0"/>
              <a:t> configured;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 </a:t>
            </a:r>
            <a:r>
              <a:rPr lang="en-US" sz="4000" b="1" dirty="0" err="1" smtClean="0"/>
              <a:t>git</a:t>
            </a:r>
            <a:r>
              <a:rPr lang="en-US" sz="4000" b="1" dirty="0" smtClean="0"/>
              <a:t> remote add [</a:t>
            </a:r>
            <a:r>
              <a:rPr lang="en-US" sz="4000" b="1" dirty="0" err="1" smtClean="0"/>
              <a:t>repo_name</a:t>
            </a:r>
            <a:r>
              <a:rPr lang="en-US" sz="4000" b="1" dirty="0" smtClean="0"/>
              <a:t>] </a:t>
            </a:r>
            <a:r>
              <a:rPr lang="en-US" sz="4000" b="1" dirty="0" err="1" smtClean="0"/>
              <a:t>repo_url</a:t>
            </a:r>
            <a:r>
              <a:rPr lang="en-US" sz="4000" b="1" dirty="0" smtClean="0"/>
              <a:t>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56875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remotes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/>
              <a:t>g</a:t>
            </a:r>
            <a:r>
              <a:rPr lang="en-US" sz="4000" b="1" dirty="0" err="1" smtClean="0"/>
              <a:t>it</a:t>
            </a:r>
            <a:r>
              <a:rPr lang="en-US" sz="4000" b="1" dirty="0" smtClean="0"/>
              <a:t> remote show </a:t>
            </a:r>
            <a:r>
              <a:rPr lang="en-US" sz="4000" dirty="0" smtClean="0"/>
              <a:t> - displays list of known remotes</a:t>
            </a:r>
          </a:p>
          <a:p>
            <a:pPr marL="0" indent="0">
              <a:buNone/>
            </a:pPr>
            <a:r>
              <a:rPr lang="en-US" sz="4000" b="1" dirty="0" err="1"/>
              <a:t>g</a:t>
            </a:r>
            <a:r>
              <a:rPr lang="en-US" sz="4000" b="1" dirty="0" err="1" smtClean="0"/>
              <a:t>it</a:t>
            </a:r>
            <a:r>
              <a:rPr lang="en-US" sz="4000" b="1" dirty="0" smtClean="0"/>
              <a:t> remote show [remote-name] </a:t>
            </a:r>
            <a:r>
              <a:rPr lang="en-US" sz="4000" dirty="0" smtClean="0"/>
              <a:t>– displays information about </a:t>
            </a:r>
            <a:r>
              <a:rPr lang="en-US" sz="4000" dirty="0" err="1" smtClean="0"/>
              <a:t>urls</a:t>
            </a:r>
            <a:r>
              <a:rPr lang="en-US" sz="4000" dirty="0" smtClean="0"/>
              <a:t>, tracked branches, </a:t>
            </a:r>
            <a:r>
              <a:rPr lang="en-US" sz="4000" dirty="0" err="1" smtClean="0"/>
              <a:t>etc</a:t>
            </a: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 smtClean="0"/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54" y="3868634"/>
            <a:ext cx="5580105" cy="24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8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</a:t>
            </a:r>
            <a:r>
              <a:rPr lang="ru-RU" dirty="0" smtClean="0"/>
              <a:t>/</a:t>
            </a:r>
            <a:r>
              <a:rPr lang="en-US" dirty="0" smtClean="0"/>
              <a:t>removing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/>
              <a:t>g</a:t>
            </a:r>
            <a:r>
              <a:rPr lang="en-US" sz="3200" b="1" dirty="0" err="1" smtClean="0"/>
              <a:t>it</a:t>
            </a:r>
            <a:r>
              <a:rPr lang="en-US" sz="3200" b="1" dirty="0" smtClean="0"/>
              <a:t> remote rename [old-remote-name] [new-remote-name] </a:t>
            </a:r>
            <a:r>
              <a:rPr lang="en-US" sz="3200" dirty="0" smtClean="0"/>
              <a:t>- renames remote (changes the alias)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 err="1" smtClean="0"/>
              <a:t>git</a:t>
            </a:r>
            <a:r>
              <a:rPr lang="en-US" sz="3200" b="1" dirty="0" smtClean="0"/>
              <a:t> remote </a:t>
            </a:r>
            <a:r>
              <a:rPr lang="en-US" sz="3200" b="1" dirty="0" err="1" smtClean="0"/>
              <a:t>rm</a:t>
            </a:r>
            <a:r>
              <a:rPr lang="en-US" sz="3200" b="1" dirty="0" smtClean="0"/>
              <a:t> [remote-name] - </a:t>
            </a:r>
            <a:r>
              <a:rPr lang="en-US" sz="3200" dirty="0" smtClean="0"/>
              <a:t>removes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574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Publishing (sharing) your local changes to remote </a:t>
            </a:r>
            <a:r>
              <a:rPr lang="en-US" sz="3200" dirty="0" err="1" smtClean="0"/>
              <a:t>reposiory</a:t>
            </a:r>
            <a:endParaRPr lang="en-US" sz="3200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push [remote-name] [branch-name] </a:t>
            </a: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200" dirty="0"/>
              <a:t>It pushes successfully if remote repository don’t have any changes that you have (somebody has pushed in the meantime)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information from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 err="1" smtClean="0"/>
              <a:t>git</a:t>
            </a:r>
            <a:r>
              <a:rPr lang="en-US" sz="4000" b="1" dirty="0" smtClean="0"/>
              <a:t> fetch [</a:t>
            </a:r>
            <a:r>
              <a:rPr lang="en-US" sz="4000" b="1" dirty="0" err="1" smtClean="0"/>
              <a:t>repo_name</a:t>
            </a:r>
            <a:r>
              <a:rPr lang="en-US" sz="4000" b="1" dirty="0" smtClean="0"/>
              <a:t>]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dirty="0" smtClean="0"/>
              <a:t>Fetches all the information (commits, branches, tags) from remote repository that you don’t have at your local.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Note: it doesn’t merge any data to the branch where you 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8379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2123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 </a:t>
            </a:r>
            <a:r>
              <a:rPr lang="en-US" sz="3600" dirty="0" err="1"/>
              <a:t>Git</a:t>
            </a:r>
            <a:r>
              <a:rPr lang="en-US" sz="3600" dirty="0"/>
              <a:t> </a:t>
            </a:r>
            <a:r>
              <a:rPr lang="en-US" sz="3600" dirty="0" smtClean="0"/>
              <a:t>Book;</a:t>
            </a:r>
          </a:p>
          <a:p>
            <a:r>
              <a:rPr lang="en-US" sz="3600" dirty="0"/>
              <a:t>Reference documentation (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git-scm.com/docs</a:t>
            </a:r>
            <a:r>
              <a:rPr lang="en-US" sz="3600" dirty="0" smtClean="0"/>
              <a:t> or run </a:t>
            </a:r>
            <a:r>
              <a:rPr lang="en-US" sz="3600" b="1" dirty="0" err="1" smtClean="0"/>
              <a:t>git</a:t>
            </a:r>
            <a:r>
              <a:rPr lang="en-US" sz="3600" b="1" dirty="0" smtClean="0"/>
              <a:t> help</a:t>
            </a:r>
            <a:r>
              <a:rPr lang="en-US" sz="3600" dirty="0" smtClean="0"/>
              <a:t>)</a:t>
            </a:r>
          </a:p>
          <a:p>
            <a:r>
              <a:rPr lang="en-US" sz="3600" dirty="0"/>
              <a:t>Visual </a:t>
            </a:r>
            <a:r>
              <a:rPr lang="en-US" sz="3600" dirty="0" err="1"/>
              <a:t>Git</a:t>
            </a:r>
            <a:r>
              <a:rPr lang="en-US" sz="3600" dirty="0"/>
              <a:t> Reference (</a:t>
            </a:r>
            <a:r>
              <a:rPr lang="en-US" sz="3600" dirty="0">
                <a:hlinkClick r:id="rId3"/>
              </a:rPr>
              <a:t>http://</a:t>
            </a:r>
            <a:r>
              <a:rPr lang="en-US" sz="3600" dirty="0" smtClean="0">
                <a:hlinkClick r:id="rId3"/>
              </a:rPr>
              <a:t>marklodato.github.io/visual-git-guide/index-en.html</a:t>
            </a:r>
            <a:r>
              <a:rPr lang="en-US" sz="36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10" y="219248"/>
            <a:ext cx="2241090" cy="23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branches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22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branch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Remote branch is a pointer in your remote repositories;</a:t>
            </a:r>
          </a:p>
          <a:p>
            <a:r>
              <a:rPr lang="en-US" sz="3200" b="1" dirty="0" smtClean="0"/>
              <a:t>You can’t move that pointer locally</a:t>
            </a:r>
            <a:r>
              <a:rPr lang="en-US" sz="3200" dirty="0" smtClean="0"/>
              <a:t>;</a:t>
            </a:r>
          </a:p>
          <a:p>
            <a:r>
              <a:rPr lang="en-US" sz="3200" dirty="0" smtClean="0"/>
              <a:t>It works like a bookmark to remember where remote branch was when you perform network communication;</a:t>
            </a:r>
          </a:p>
          <a:p>
            <a:r>
              <a:rPr lang="en-US" sz="3200" dirty="0" smtClean="0"/>
              <a:t>It moves each time you perform any network communication with remote;</a:t>
            </a:r>
          </a:p>
          <a:p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remote show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 </a:t>
            </a:r>
            <a:r>
              <a:rPr lang="en-US" sz="3200" dirty="0"/>
              <a:t>show</a:t>
            </a:r>
            <a:r>
              <a:rPr lang="en-US" sz="3600" dirty="0" smtClean="0"/>
              <a:t> remote branches info of the specified remote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7952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are created when you clone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3" y="1210962"/>
            <a:ext cx="7613820" cy="55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1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somebody else committed some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4897"/>
            <a:ext cx="8973065" cy="5467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1266" y="1690687"/>
            <a:ext cx="2162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local origin/master pointer is out of sync with remote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67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6517"/>
            <a:ext cx="7403757" cy="5272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957" y="2199503"/>
            <a:ext cx="354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you can execute</a:t>
            </a:r>
          </a:p>
          <a:p>
            <a:r>
              <a:rPr lang="en-US" sz="2400" b="1" dirty="0" err="1" smtClean="0"/>
              <a:t>git</a:t>
            </a:r>
            <a:r>
              <a:rPr lang="en-US" sz="2400" b="1" dirty="0" smtClean="0"/>
              <a:t> merge origin/maser </a:t>
            </a:r>
            <a:r>
              <a:rPr lang="en-US" sz="2400" dirty="0" smtClean="0"/>
              <a:t>to merge two branches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8769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git</a:t>
            </a:r>
            <a:r>
              <a:rPr lang="en-US" sz="3600" b="1" dirty="0" smtClean="0"/>
              <a:t> push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branch_name</a:t>
            </a:r>
            <a:r>
              <a:rPr lang="en-US" sz="3600" b="1" dirty="0" smtClean="0"/>
              <a:t> </a:t>
            </a:r>
          </a:p>
          <a:p>
            <a:endParaRPr lang="en-US" sz="3600" b="1" dirty="0" smtClean="0"/>
          </a:p>
          <a:p>
            <a:r>
              <a:rPr lang="en-US" sz="3600" dirty="0" smtClean="0"/>
              <a:t>Sends you changes to remote server</a:t>
            </a:r>
          </a:p>
          <a:p>
            <a:r>
              <a:rPr lang="en-US" sz="3600" dirty="0" smtClean="0"/>
              <a:t>After it, your branch and remote branch point to the same commit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489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pull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branch_name</a:t>
            </a:r>
            <a:endParaRPr lang="ru-RU" sz="3600" b="1" dirty="0" smtClean="0"/>
          </a:p>
          <a:p>
            <a:pPr marL="0" indent="0">
              <a:buNone/>
            </a:pPr>
            <a:endParaRPr lang="ru-RU" sz="3600" b="1" dirty="0"/>
          </a:p>
          <a:p>
            <a:pPr marL="0" indent="0">
              <a:buNone/>
            </a:pPr>
            <a:endParaRPr lang="ru-RU" sz="3600" b="1" dirty="0" smtClean="0"/>
          </a:p>
          <a:p>
            <a:pPr marL="0" indent="0">
              <a:buNone/>
            </a:pPr>
            <a:endParaRPr lang="ru-RU" sz="3600" b="1" dirty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fetch </a:t>
            </a:r>
            <a:r>
              <a:rPr lang="en-US" sz="3600" b="1" dirty="0" err="1" smtClean="0"/>
              <a:t>remote_name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merge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/</a:t>
            </a:r>
            <a:r>
              <a:rPr lang="en-US" sz="3600" b="1" dirty="0" err="1" smtClean="0"/>
              <a:t>branch_name</a:t>
            </a:r>
            <a:endParaRPr lang="ru-RU" sz="3600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Right Arrow 5"/>
          <p:cNvSpPr/>
          <p:nvPr/>
        </p:nvSpPr>
        <p:spPr>
          <a:xfrm rot="5400000">
            <a:off x="4411362" y="2384855"/>
            <a:ext cx="1322173" cy="1433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2916881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same 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7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tracking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branch –</a:t>
            </a:r>
            <a:r>
              <a:rPr lang="en-US" sz="3600" b="1" dirty="0" err="1" smtClean="0"/>
              <a:t>vv</a:t>
            </a: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13" y="2446638"/>
            <a:ext cx="9568590" cy="7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5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Tracking branches </a:t>
            </a:r>
            <a:r>
              <a:rPr lang="en-US" sz="3600" b="1" dirty="0" smtClean="0"/>
              <a:t>- </a:t>
            </a:r>
            <a:r>
              <a:rPr lang="en-US" sz="3600" dirty="0" smtClean="0"/>
              <a:t>are </a:t>
            </a:r>
            <a:r>
              <a:rPr lang="en-US" sz="3600" dirty="0"/>
              <a:t>local branches that have a direct </a:t>
            </a:r>
            <a:r>
              <a:rPr lang="en-US" sz="3600" dirty="0" smtClean="0"/>
              <a:t>relationship </a:t>
            </a:r>
            <a:r>
              <a:rPr lang="en-US" sz="3600" dirty="0"/>
              <a:t>to a remote branch. 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pull </a:t>
            </a:r>
            <a:r>
              <a:rPr lang="en-US" sz="3600" dirty="0" smtClean="0"/>
              <a:t>automatically </a:t>
            </a:r>
            <a:r>
              <a:rPr lang="en-US" sz="3600" dirty="0"/>
              <a:t>knows which server to fetch from and branch to merge into. </a:t>
            </a:r>
            <a:r>
              <a:rPr lang="en-US" sz="3600" dirty="0" smtClean="0"/>
              <a:t>(no need to specify 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pull </a:t>
            </a:r>
            <a:r>
              <a:rPr lang="en-US" sz="3600" i="1" dirty="0" err="1" smtClean="0"/>
              <a:t>remote_name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branch_name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836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When you clone remote repo, master branch automatically is created tracking </a:t>
            </a:r>
            <a:r>
              <a:rPr lang="en-US" sz="3200" b="1" dirty="0" smtClean="0"/>
              <a:t>remote/master;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/>
              <a:t>git</a:t>
            </a:r>
            <a:r>
              <a:rPr lang="en-US" sz="3200" b="1" dirty="0" smtClean="0"/>
              <a:t> checkout </a:t>
            </a:r>
            <a:r>
              <a:rPr lang="en-US" sz="3200" b="1" dirty="0" err="1" smtClean="0"/>
              <a:t>branch_name</a:t>
            </a:r>
            <a:r>
              <a:rPr lang="en-US" sz="3200" b="1" dirty="0" smtClean="0"/>
              <a:t> </a:t>
            </a:r>
            <a:r>
              <a:rPr lang="en-US" sz="3200" dirty="0" smtClean="0"/>
              <a:t>– if </a:t>
            </a:r>
            <a:r>
              <a:rPr lang="en-US" sz="3200" dirty="0" err="1" smtClean="0"/>
              <a:t>branch_name</a:t>
            </a:r>
            <a:r>
              <a:rPr lang="en-US" sz="3200" dirty="0" smtClean="0"/>
              <a:t> doesn’t exist and name matches name of one of remotes it creates local branch automatically tracking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/>
              <a:t>git</a:t>
            </a:r>
            <a:r>
              <a:rPr lang="en-US" sz="3200" b="1" dirty="0"/>
              <a:t> branch -u </a:t>
            </a:r>
            <a:r>
              <a:rPr lang="en-US" sz="3200" b="1" dirty="0" smtClean="0"/>
              <a:t>remote/</a:t>
            </a:r>
            <a:r>
              <a:rPr lang="en-US" sz="3200" b="1" dirty="0" err="1" smtClean="0"/>
              <a:t>branch_name</a:t>
            </a:r>
            <a:r>
              <a:rPr lang="en-US" sz="3200" b="1" dirty="0" smtClean="0"/>
              <a:t> </a:t>
            </a:r>
            <a:r>
              <a:rPr lang="en-US" sz="3200" dirty="0" smtClean="0"/>
              <a:t>set tracking explicitly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 </a:t>
            </a:r>
            <a:r>
              <a:rPr lang="en-US" sz="3200" b="1" dirty="0" err="1"/>
              <a:t>git</a:t>
            </a:r>
            <a:r>
              <a:rPr lang="en-US" sz="3200" b="1" dirty="0"/>
              <a:t> push --set-upstream </a:t>
            </a:r>
            <a:r>
              <a:rPr lang="en-US" sz="3200" b="1" dirty="0" smtClean="0"/>
              <a:t>remote </a:t>
            </a:r>
            <a:r>
              <a:rPr lang="en-US" sz="3200" b="1" dirty="0" err="1" smtClean="0"/>
              <a:t>branch_name</a:t>
            </a: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33763" cy="4351338"/>
          </a:xfrm>
        </p:spPr>
        <p:txBody>
          <a:bodyPr/>
          <a:lstStyle/>
          <a:p>
            <a:r>
              <a:rPr lang="en-US" dirty="0" smtClean="0"/>
              <a:t>CVS, Subversion, etc.;</a:t>
            </a:r>
          </a:p>
          <a:p>
            <a:r>
              <a:rPr lang="en-US" dirty="0" smtClean="0"/>
              <a:t>Clients check </a:t>
            </a:r>
            <a:r>
              <a:rPr lang="en-US" dirty="0"/>
              <a:t>out the </a:t>
            </a:r>
            <a:r>
              <a:rPr lang="en-US" dirty="0" smtClean="0"/>
              <a:t>latest snapshot of </a:t>
            </a:r>
            <a:r>
              <a:rPr lang="en-US" dirty="0"/>
              <a:t>the </a:t>
            </a:r>
            <a:r>
              <a:rPr lang="en-US" dirty="0" smtClean="0"/>
              <a:t>files;</a:t>
            </a:r>
          </a:p>
          <a:p>
            <a:r>
              <a:rPr lang="en-US" dirty="0" smtClean="0"/>
              <a:t>Single </a:t>
            </a:r>
            <a:r>
              <a:rPr lang="en-US" dirty="0"/>
              <a:t>point of </a:t>
            </a:r>
            <a:r>
              <a:rPr lang="en-US" dirty="0" smtClean="0"/>
              <a:t>failure;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63" y="1417052"/>
            <a:ext cx="7720012" cy="51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70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/>
              <a:t>Tag</a:t>
            </a:r>
            <a:r>
              <a:rPr lang="en-US" sz="4000" dirty="0" smtClean="0"/>
              <a:t> is a point if the history that is important.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Typically could be used to mark a release: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v1.0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v1.1-rc1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325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tag supported by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b="1" dirty="0"/>
              <a:t>L</a:t>
            </a:r>
            <a:r>
              <a:rPr lang="en-US" sz="4000" b="1" dirty="0" smtClean="0"/>
              <a:t>ightweight tag </a:t>
            </a:r>
            <a:r>
              <a:rPr lang="en-US" sz="4000" dirty="0" smtClean="0"/>
              <a:t>– pointer the specific commit;</a:t>
            </a:r>
          </a:p>
          <a:p>
            <a:endParaRPr lang="en-US" sz="4000" b="1" dirty="0" smtClean="0"/>
          </a:p>
          <a:p>
            <a:r>
              <a:rPr lang="en-US" sz="4000" b="1" dirty="0" smtClean="0"/>
              <a:t>Annotated </a:t>
            </a:r>
            <a:r>
              <a:rPr lang="en-US" sz="4000" b="1" dirty="0"/>
              <a:t>tag </a:t>
            </a:r>
            <a:r>
              <a:rPr lang="en-US" sz="4000" dirty="0" smtClean="0"/>
              <a:t>– in addition provides additional information: checksum, tagger name, date, tag message, can be signed if needed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Note: tags are like branches but not changeable 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737485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Lightweight </a:t>
            </a:r>
            <a:r>
              <a:rPr lang="en-US" sz="3600" dirty="0" smtClean="0"/>
              <a:t>tag: 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600" b="1" dirty="0" err="1" smtClean="0"/>
              <a:t>git</a:t>
            </a:r>
            <a:r>
              <a:rPr lang="en-US" sz="3600" b="1" dirty="0" smtClean="0"/>
              <a:t> tag </a:t>
            </a:r>
            <a:r>
              <a:rPr lang="en-US" sz="3600" b="1" dirty="0" err="1" smtClean="0"/>
              <a:t>tag_name</a:t>
            </a:r>
            <a:r>
              <a:rPr lang="en-US" sz="3600" b="1" dirty="0" smtClean="0"/>
              <a:t> [commit hash]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dirty="0" smtClean="0"/>
              <a:t>Annotated tag:</a:t>
            </a:r>
          </a:p>
          <a:p>
            <a:pPr marL="0" indent="0">
              <a:buNone/>
            </a:pPr>
            <a:r>
              <a:rPr lang="en-US" sz="3600" b="1" dirty="0" err="1"/>
              <a:t>git</a:t>
            </a:r>
            <a:r>
              <a:rPr lang="en-US" sz="3600" b="1" dirty="0"/>
              <a:t> tag –a </a:t>
            </a:r>
            <a:r>
              <a:rPr lang="en-US" sz="3600" b="1" dirty="0" err="1"/>
              <a:t>tag_name</a:t>
            </a:r>
            <a:r>
              <a:rPr lang="en-US" sz="3600" b="1" dirty="0"/>
              <a:t> –m </a:t>
            </a:r>
            <a:r>
              <a:rPr lang="en-US" sz="3600" b="1" dirty="0" smtClean="0"/>
              <a:t>“tag message</a:t>
            </a:r>
            <a:r>
              <a:rPr lang="en-US" sz="3600" b="1" dirty="0"/>
              <a:t>” [commit hash]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2906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b="1" dirty="0" err="1" smtClean="0"/>
              <a:t>git</a:t>
            </a:r>
            <a:r>
              <a:rPr lang="en-US" sz="4800" b="1" dirty="0" smtClean="0"/>
              <a:t> tag</a:t>
            </a:r>
          </a:p>
          <a:p>
            <a:pPr marL="0" indent="0">
              <a:buNone/>
            </a:pPr>
            <a:endParaRPr lang="en-US" sz="4800" b="1" dirty="0"/>
          </a:p>
          <a:p>
            <a:pPr marL="0" indent="0">
              <a:buNone/>
            </a:pPr>
            <a:endParaRPr lang="en-US" sz="4800" b="1" dirty="0" smtClean="0"/>
          </a:p>
          <a:p>
            <a:pPr marL="0" indent="0">
              <a:buNone/>
            </a:pPr>
            <a:r>
              <a:rPr lang="en-US" sz="4800" b="1" dirty="0" err="1" smtClean="0"/>
              <a:t>git</a:t>
            </a:r>
            <a:r>
              <a:rPr lang="en-US" sz="4800" b="1" dirty="0" smtClean="0"/>
              <a:t> tag –l “v2*” </a:t>
            </a:r>
            <a:r>
              <a:rPr lang="en-US" i="1" dirty="0" smtClean="0"/>
              <a:t>with the search pattern</a:t>
            </a:r>
            <a:endParaRPr lang="en-US" sz="6000" b="1" i="1" dirty="0" smtClean="0"/>
          </a:p>
          <a:p>
            <a:pPr marL="0" indent="0">
              <a:buNone/>
            </a:pPr>
            <a:endParaRPr lang="en-US" sz="4800" b="1" dirty="0" smtClean="0"/>
          </a:p>
          <a:p>
            <a:pPr marL="0" indent="0">
              <a:buNone/>
            </a:pPr>
            <a:r>
              <a:rPr lang="en-US" sz="4800" b="1" dirty="0" smtClean="0"/>
              <a:t> 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578443"/>
            <a:ext cx="1126524" cy="9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484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tag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 smtClean="0"/>
              <a:t>git</a:t>
            </a:r>
            <a:r>
              <a:rPr lang="en-US" sz="4400" b="1" dirty="0" smtClean="0"/>
              <a:t> show </a:t>
            </a:r>
            <a:r>
              <a:rPr lang="en-US" sz="4400" b="1" i="1" dirty="0" err="1" smtClean="0"/>
              <a:t>tag_name</a:t>
            </a:r>
            <a:endParaRPr lang="en-US" sz="4400" b="1" i="1" dirty="0" smtClean="0"/>
          </a:p>
          <a:p>
            <a:pPr marL="0" indent="0">
              <a:buNone/>
            </a:pPr>
            <a:endParaRPr lang="en-US" sz="44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5832"/>
            <a:ext cx="9144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21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By default </a:t>
            </a:r>
            <a:r>
              <a:rPr lang="en-US" sz="3600" dirty="0" err="1" smtClean="0"/>
              <a:t>git</a:t>
            </a:r>
            <a:r>
              <a:rPr lang="en-US" sz="3600" dirty="0" smtClean="0"/>
              <a:t> doesn’t push any tags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push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tag_name</a:t>
            </a:r>
            <a:r>
              <a:rPr lang="en-US" sz="3600" b="1" dirty="0" smtClean="0"/>
              <a:t> </a:t>
            </a:r>
            <a:r>
              <a:rPr lang="en-US" sz="3600" i="1" dirty="0" smtClean="0"/>
              <a:t>to push </a:t>
            </a:r>
            <a:r>
              <a:rPr lang="en-US" sz="3600" b="1" i="1" dirty="0" err="1"/>
              <a:t>tag_name</a:t>
            </a:r>
            <a:r>
              <a:rPr lang="en-US" sz="3600" b="1" i="1" dirty="0"/>
              <a:t> </a:t>
            </a:r>
            <a:endParaRPr lang="en-US" sz="3600" b="1" i="1" dirty="0" smtClean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push </a:t>
            </a:r>
            <a:r>
              <a:rPr lang="en-US" sz="3600" b="1" dirty="0" err="1" smtClean="0"/>
              <a:t>remote_name</a:t>
            </a:r>
            <a:r>
              <a:rPr lang="en-US" sz="3600" b="1" dirty="0" smtClean="0"/>
              <a:t> </a:t>
            </a:r>
            <a:r>
              <a:rPr lang="en-US" sz="3600" b="1" dirty="0"/>
              <a:t>-</a:t>
            </a:r>
            <a:r>
              <a:rPr lang="en-US" sz="3600" b="1" dirty="0" smtClean="0"/>
              <a:t>-tags </a:t>
            </a:r>
            <a:r>
              <a:rPr lang="en-US" sz="3600" dirty="0" smtClean="0"/>
              <a:t>to push all local tags</a:t>
            </a:r>
            <a:endParaRPr lang="en-US" sz="3600" b="1" dirty="0" smtClean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83638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out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Note: If you try to checkout tag directly (</a:t>
            </a:r>
            <a:r>
              <a:rPr lang="en-US" sz="3600" i="1" dirty="0" err="1" smtClean="0"/>
              <a:t>git</a:t>
            </a:r>
            <a:r>
              <a:rPr lang="en-US" sz="3600" i="1" dirty="0" smtClean="0"/>
              <a:t> checkout </a:t>
            </a:r>
            <a:r>
              <a:rPr lang="en-US" sz="3600" i="1" dirty="0" err="1" smtClean="0"/>
              <a:t>tag_name</a:t>
            </a:r>
            <a:r>
              <a:rPr lang="en-US" sz="3600" dirty="0" smtClean="0"/>
              <a:t>), you will be pointed to the tagged commit but became in the </a:t>
            </a:r>
            <a:r>
              <a:rPr lang="en-US" sz="3600" b="1" dirty="0" smtClean="0"/>
              <a:t>detached HEAD </a:t>
            </a:r>
            <a:r>
              <a:rPr lang="en-US" sz="3600" dirty="0" smtClean="0"/>
              <a:t>state  (you can work and commit, but no branch is associated with it)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 err="1"/>
              <a:t>g</a:t>
            </a:r>
            <a:r>
              <a:rPr lang="en-US" sz="3600" b="1" dirty="0" err="1" smtClean="0"/>
              <a:t>it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checkoit</a:t>
            </a:r>
            <a:r>
              <a:rPr lang="en-US" sz="3600" b="1" dirty="0" smtClean="0"/>
              <a:t> –b </a:t>
            </a:r>
            <a:r>
              <a:rPr lang="en-US" sz="3600" b="1" dirty="0" err="1" smtClean="0"/>
              <a:t>branch_name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tag_name</a:t>
            </a:r>
            <a:r>
              <a:rPr lang="en-US" sz="3600" b="1" dirty="0" smtClean="0"/>
              <a:t> </a:t>
            </a:r>
            <a:r>
              <a:rPr lang="en-US" sz="3600" dirty="0" smtClean="0"/>
              <a:t>checkouts state of tag and creates named branch with it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04522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626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61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Rebase: State Before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7559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2326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7369" y="363288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1781" y="2614437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rigin/master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1237" y="5787158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80761" y="5155540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9" idx="1"/>
            <a:endCxn id="8" idx="3"/>
          </p:cNvCxnSpPr>
          <p:nvPr/>
        </p:nvCxnSpPr>
        <p:spPr>
          <a:xfrm flipH="1">
            <a:off x="8519972" y="5408854"/>
            <a:ext cx="1460789" cy="63161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7" idx="2"/>
          </p:cNvCxnSpPr>
          <p:nvPr/>
        </p:nvCxnSpPr>
        <p:spPr>
          <a:xfrm flipV="1">
            <a:off x="7710605" y="5136430"/>
            <a:ext cx="0" cy="6507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6" idx="0"/>
          </p:cNvCxnSpPr>
          <p:nvPr/>
        </p:nvCxnSpPr>
        <p:spPr>
          <a:xfrm flipH="1">
            <a:off x="5636737" y="3121064"/>
            <a:ext cx="14412" cy="51182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41782" y="462980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3591694" y="4139515"/>
            <a:ext cx="1250088" cy="74487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1"/>
            <a:endCxn id="5" idx="3"/>
          </p:cNvCxnSpPr>
          <p:nvPr/>
        </p:nvCxnSpPr>
        <p:spPr>
          <a:xfrm flipH="1">
            <a:off x="4401061" y="3886201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86926" y="5787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01237" y="4629803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5" idx="3"/>
          </p:cNvCxnSpPr>
          <p:nvPr/>
        </p:nvCxnSpPr>
        <p:spPr>
          <a:xfrm flipH="1">
            <a:off x="6460517" y="4883117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64296" y="2159865"/>
            <a:ext cx="458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aster has unique commit c3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new_branch</a:t>
            </a:r>
            <a:r>
              <a:rPr lang="en-US" sz="2000" dirty="0" smtClean="0"/>
              <a:t> has unique commits c4, c5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90746" y="6701558"/>
            <a:ext cx="9364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git</a:t>
            </a:r>
            <a:r>
              <a:rPr lang="en-US" sz="3200" b="1" dirty="0"/>
              <a:t> </a:t>
            </a:r>
            <a:r>
              <a:rPr lang="en-US" sz="3200" b="1" dirty="0" smtClean="0"/>
              <a:t>checkout </a:t>
            </a:r>
            <a:r>
              <a:rPr lang="en-US" sz="3200" b="1" dirty="0" err="1" smtClean="0"/>
              <a:t>new_branch</a:t>
            </a:r>
            <a:endParaRPr lang="en-US" sz="3200" b="1" dirty="0" smtClean="0"/>
          </a:p>
          <a:p>
            <a:r>
              <a:rPr lang="en-US" sz="3200" b="1" dirty="0" err="1" smtClean="0"/>
              <a:t>git</a:t>
            </a:r>
            <a:r>
              <a:rPr lang="en-US" sz="3200" b="1" dirty="0" smtClean="0"/>
              <a:t> rebase master </a:t>
            </a:r>
          </a:p>
          <a:p>
            <a:r>
              <a:rPr lang="en-US" sz="3200" b="1" dirty="0" err="1" smtClean="0"/>
              <a:t>git</a:t>
            </a:r>
            <a:r>
              <a:rPr lang="en-US" sz="3200" b="1" dirty="0" smtClean="0"/>
              <a:t> </a:t>
            </a:r>
            <a:r>
              <a:rPr lang="en-US" sz="3200" b="1" dirty="0"/>
              <a:t>rebase </a:t>
            </a:r>
            <a:r>
              <a:rPr lang="en-US" sz="3200" b="1" dirty="0" smtClean="0"/>
              <a:t>--onto master new_branch~1 </a:t>
            </a:r>
            <a:r>
              <a:rPr lang="en-US" sz="3200" b="1" dirty="0" err="1"/>
              <a:t>new_branch</a:t>
            </a:r>
            <a:r>
              <a:rPr lang="en-US" sz="3200" b="1" dirty="0"/>
              <a:t> </a:t>
            </a:r>
          </a:p>
          <a:p>
            <a:endParaRPr lang="en-US" sz="3200" b="1" dirty="0"/>
          </a:p>
        </p:txBody>
      </p:sp>
      <p:cxnSp>
        <p:nvCxnSpPr>
          <p:cNvPr id="23" name="Straight Arrow Connector 22"/>
          <p:cNvCxnSpPr>
            <a:stCxn id="5" idx="1"/>
            <a:endCxn id="4" idx="3"/>
          </p:cNvCxnSpPr>
          <p:nvPr/>
        </p:nvCxnSpPr>
        <p:spPr>
          <a:xfrm flipH="1">
            <a:off x="2296294" y="3886202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46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, Mercurial;</a:t>
            </a:r>
          </a:p>
          <a:p>
            <a:r>
              <a:rPr lang="en-US" dirty="0" smtClean="0"/>
              <a:t>Clients </a:t>
            </a:r>
            <a:r>
              <a:rPr lang="en-US" dirty="0"/>
              <a:t>fully mirror the </a:t>
            </a:r>
            <a:r>
              <a:rPr lang="en-US" dirty="0" smtClean="0"/>
              <a:t>main repository;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58" y="1494504"/>
            <a:ext cx="5121493" cy="48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95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Rebase: State After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7559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2326" y="3632888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7369" y="363288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1194" y="2706135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7" idx="2"/>
            <a:endCxn id="6" idx="0"/>
          </p:cNvCxnSpPr>
          <p:nvPr/>
        </p:nvCxnSpPr>
        <p:spPr>
          <a:xfrm>
            <a:off x="5630562" y="3212762"/>
            <a:ext cx="6175" cy="420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11827" y="5575086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  <a:endCxn id="5" idx="2"/>
          </p:cNvCxnSpPr>
          <p:nvPr/>
        </p:nvCxnSpPr>
        <p:spPr>
          <a:xfrm flipH="1" flipV="1">
            <a:off x="3591694" y="4139515"/>
            <a:ext cx="420133" cy="1688885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1"/>
            <a:endCxn id="5" idx="3"/>
          </p:cNvCxnSpPr>
          <p:nvPr/>
        </p:nvCxnSpPr>
        <p:spPr>
          <a:xfrm flipH="1">
            <a:off x="4401061" y="3886201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86926" y="5787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71282" y="5575086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30562" y="5857591"/>
            <a:ext cx="440720" cy="0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5383" y="1004719"/>
            <a:ext cx="482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</a:t>
            </a:r>
            <a:r>
              <a:rPr lang="en-US" sz="2400" dirty="0" smtClean="0"/>
              <a:t>4, c5 changes stored in temporal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n</a:t>
            </a:r>
            <a:r>
              <a:rPr lang="en-US" sz="2400" dirty="0" err="1" smtClean="0"/>
              <a:t>ew_branch</a:t>
            </a:r>
            <a:r>
              <a:rPr lang="en-US" sz="2400" dirty="0" smtClean="0"/>
              <a:t> is reset to c3;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Changes of c4, c5 are applied ahead of c3 as c4*, c5*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HEAD is moved to C5*;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C4, C5 are abandoned (exist but no brunch is pointed)</a:t>
            </a:r>
          </a:p>
        </p:txBody>
      </p:sp>
      <p:cxnSp>
        <p:nvCxnSpPr>
          <p:cNvPr id="23" name="Straight Arrow Connector 22"/>
          <p:cNvCxnSpPr>
            <a:stCxn id="5" idx="1"/>
            <a:endCxn id="4" idx="3"/>
          </p:cNvCxnSpPr>
          <p:nvPr/>
        </p:nvCxnSpPr>
        <p:spPr>
          <a:xfrm flipH="1">
            <a:off x="2296294" y="3886202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6310" y="5375670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new_branch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  <a:endCxn id="27" idx="2"/>
          </p:cNvCxnSpPr>
          <p:nvPr/>
        </p:nvCxnSpPr>
        <p:spPr>
          <a:xfrm flipH="1" flipV="1">
            <a:off x="9913616" y="4996794"/>
            <a:ext cx="2062" cy="37887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044793" y="449016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r>
              <a:rPr lang="en-US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04248" y="449016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C5*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8663528" y="4743481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1"/>
            <a:endCxn id="6" idx="2"/>
          </p:cNvCxnSpPr>
          <p:nvPr/>
        </p:nvCxnSpPr>
        <p:spPr>
          <a:xfrm flipH="1" flipV="1">
            <a:off x="5636737" y="4139514"/>
            <a:ext cx="1408056" cy="60396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63978" y="321276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102801" y="6246623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36" idx="0"/>
            <a:endCxn id="24" idx="2"/>
          </p:cNvCxnSpPr>
          <p:nvPr/>
        </p:nvCxnSpPr>
        <p:spPr>
          <a:xfrm flipV="1">
            <a:off x="9912169" y="5882297"/>
            <a:ext cx="3509" cy="36432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04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usecase1: before rebase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632" y="322510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6399" y="322510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1442" y="322510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85267" y="2298354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27500" y="6020558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5268" y="1407073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 flipH="1">
            <a:off x="5494635" y="1913700"/>
            <a:ext cx="1" cy="3846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05855" y="4222022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  <a:endCxn id="7" idx="2"/>
          </p:cNvCxnSpPr>
          <p:nvPr/>
        </p:nvCxnSpPr>
        <p:spPr>
          <a:xfrm flipH="1" flipV="1">
            <a:off x="3455767" y="3731734"/>
            <a:ext cx="1250088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0999" y="5379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5310" y="4222022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6324590" y="4475336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6" idx="3"/>
          </p:cNvCxnSpPr>
          <p:nvPr/>
        </p:nvCxnSpPr>
        <p:spPr>
          <a:xfrm flipH="1">
            <a:off x="2160367" y="3478421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18132" y="3225106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  <a:endCxn id="26" idx="0"/>
          </p:cNvCxnSpPr>
          <p:nvPr/>
        </p:nvCxnSpPr>
        <p:spPr>
          <a:xfrm flipH="1">
            <a:off x="9553291" y="3731733"/>
            <a:ext cx="474209" cy="4902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7574677" y="5242082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9549699" y="524208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/>
          <p:cNvCxnSpPr>
            <a:stCxn id="138" idx="0"/>
            <a:endCxn id="17" idx="2"/>
          </p:cNvCxnSpPr>
          <p:nvPr/>
        </p:nvCxnSpPr>
        <p:spPr>
          <a:xfrm flipH="1" flipV="1">
            <a:off x="7574678" y="4728649"/>
            <a:ext cx="809367" cy="5134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9" idx="1"/>
            <a:endCxn id="138" idx="3"/>
          </p:cNvCxnSpPr>
          <p:nvPr/>
        </p:nvCxnSpPr>
        <p:spPr>
          <a:xfrm flipH="1">
            <a:off x="9193412" y="5495395"/>
            <a:ext cx="356287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8" idx="0"/>
            <a:endCxn id="139" idx="2"/>
          </p:cNvCxnSpPr>
          <p:nvPr/>
        </p:nvCxnSpPr>
        <p:spPr>
          <a:xfrm flipH="1" flipV="1">
            <a:off x="10359067" y="5748708"/>
            <a:ext cx="477801" cy="2718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47325" y="5892377"/>
            <a:ext cx="7666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git</a:t>
            </a:r>
            <a:r>
              <a:rPr lang="en-US" sz="3200" b="1" dirty="0" smtClean="0"/>
              <a:t> rebase --onto master development topic </a:t>
            </a:r>
            <a:endParaRPr lang="en-US" sz="3200" b="1" dirty="0"/>
          </a:p>
        </p:txBody>
      </p:sp>
      <p:cxnSp>
        <p:nvCxnSpPr>
          <p:cNvPr id="150" name="Straight Arrow Connector 149"/>
          <p:cNvCxnSpPr>
            <a:stCxn id="6" idx="1"/>
            <a:endCxn id="5" idx="3"/>
          </p:cNvCxnSpPr>
          <p:nvPr/>
        </p:nvCxnSpPr>
        <p:spPr>
          <a:xfrm flipH="1">
            <a:off x="4265134" y="3478420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" idx="2"/>
            <a:endCxn id="6" idx="0"/>
          </p:cNvCxnSpPr>
          <p:nvPr/>
        </p:nvCxnSpPr>
        <p:spPr>
          <a:xfrm>
            <a:off x="5494635" y="2804981"/>
            <a:ext cx="6175" cy="420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743923" y="422202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c8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6" idx="1"/>
            <a:endCxn id="17" idx="3"/>
          </p:cNvCxnSpPr>
          <p:nvPr/>
        </p:nvCxnSpPr>
        <p:spPr>
          <a:xfrm flipH="1">
            <a:off x="8384045" y="4475335"/>
            <a:ext cx="35987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34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usecase1: after rebase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632" y="359581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6399" y="359581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1442" y="3595810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85267" y="2669058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39748" y="1777776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2849" y="1779791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  <a:endCxn id="8" idx="1"/>
          </p:cNvCxnSpPr>
          <p:nvPr/>
        </p:nvCxnSpPr>
        <p:spPr>
          <a:xfrm flipV="1">
            <a:off x="9891584" y="2031090"/>
            <a:ext cx="248164" cy="201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05855" y="459272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7" idx="1"/>
            <a:endCxn id="7" idx="2"/>
          </p:cNvCxnSpPr>
          <p:nvPr/>
        </p:nvCxnSpPr>
        <p:spPr>
          <a:xfrm flipH="1" flipV="1">
            <a:off x="3455767" y="4102438"/>
            <a:ext cx="1250088" cy="7436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0999" y="5750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5310" y="459272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6324590" y="4846040"/>
            <a:ext cx="4407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6" idx="3"/>
          </p:cNvCxnSpPr>
          <p:nvPr/>
        </p:nvCxnSpPr>
        <p:spPr>
          <a:xfrm flipH="1">
            <a:off x="2160367" y="3849125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698250" y="3760735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development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  <a:endCxn id="17" idx="0"/>
          </p:cNvCxnSpPr>
          <p:nvPr/>
        </p:nvCxnSpPr>
        <p:spPr>
          <a:xfrm flipH="1">
            <a:off x="7574678" y="4267362"/>
            <a:ext cx="932940" cy="32536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7574677" y="561278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9549699" y="5612785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0" name="Straight Arrow Connector 139"/>
          <p:cNvCxnSpPr>
            <a:stCxn id="138" idx="0"/>
            <a:endCxn id="17" idx="2"/>
          </p:cNvCxnSpPr>
          <p:nvPr/>
        </p:nvCxnSpPr>
        <p:spPr>
          <a:xfrm flipH="1" flipV="1">
            <a:off x="7574678" y="5099353"/>
            <a:ext cx="809367" cy="513433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9" idx="1"/>
            <a:endCxn id="138" idx="3"/>
          </p:cNvCxnSpPr>
          <p:nvPr/>
        </p:nvCxnSpPr>
        <p:spPr>
          <a:xfrm flipH="1">
            <a:off x="9193412" y="5866099"/>
            <a:ext cx="356287" cy="1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8" idx="2"/>
            <a:endCxn id="27" idx="0"/>
          </p:cNvCxnSpPr>
          <p:nvPr/>
        </p:nvCxnSpPr>
        <p:spPr>
          <a:xfrm flipH="1">
            <a:off x="9891585" y="2284403"/>
            <a:ext cx="1057531" cy="5897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6" idx="1"/>
            <a:endCxn id="5" idx="3"/>
          </p:cNvCxnSpPr>
          <p:nvPr/>
        </p:nvCxnSpPr>
        <p:spPr>
          <a:xfrm flipH="1">
            <a:off x="4265134" y="3849124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7" idx="2"/>
            <a:endCxn id="6" idx="0"/>
          </p:cNvCxnSpPr>
          <p:nvPr/>
        </p:nvCxnSpPr>
        <p:spPr>
          <a:xfrm>
            <a:off x="5494635" y="3175685"/>
            <a:ext cx="6175" cy="4201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107195" y="2874137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6*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082217" y="287413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7*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6" idx="1"/>
            <a:endCxn id="6" idx="3"/>
          </p:cNvCxnSpPr>
          <p:nvPr/>
        </p:nvCxnSpPr>
        <p:spPr>
          <a:xfrm flipH="1">
            <a:off x="6310177" y="3127451"/>
            <a:ext cx="797018" cy="72167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1"/>
            <a:endCxn id="26" idx="3"/>
          </p:cNvCxnSpPr>
          <p:nvPr/>
        </p:nvCxnSpPr>
        <p:spPr>
          <a:xfrm flipH="1">
            <a:off x="8725930" y="3127450"/>
            <a:ext cx="356287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8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usecase2: before rebase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632" y="376880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6399" y="3768806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1442" y="3768805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521" y="2598404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16520" y="1758003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61199" y="3772579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8" idx="0"/>
          </p:cNvCxnSpPr>
          <p:nvPr/>
        </p:nvCxnSpPr>
        <p:spPr>
          <a:xfrm>
            <a:off x="10525888" y="2264630"/>
            <a:ext cx="1" cy="3337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0999" y="5750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7153" y="3768805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3" idx="3"/>
          </p:cNvCxnSpPr>
          <p:nvPr/>
        </p:nvCxnSpPr>
        <p:spPr>
          <a:xfrm flipH="1">
            <a:off x="8379934" y="4022119"/>
            <a:ext cx="527219" cy="37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3"/>
          </p:cNvCxnSpPr>
          <p:nvPr/>
        </p:nvCxnSpPr>
        <p:spPr>
          <a:xfrm flipH="1">
            <a:off x="2160367" y="4022120"/>
            <a:ext cx="486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8" idx="2"/>
            <a:endCxn id="17" idx="0"/>
          </p:cNvCxnSpPr>
          <p:nvPr/>
        </p:nvCxnSpPr>
        <p:spPr>
          <a:xfrm flipH="1">
            <a:off x="9716521" y="3105031"/>
            <a:ext cx="809368" cy="6637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6" idx="1"/>
            <a:endCxn id="5" idx="3"/>
          </p:cNvCxnSpPr>
          <p:nvPr/>
        </p:nvCxnSpPr>
        <p:spPr>
          <a:xfrm flipH="1">
            <a:off x="4265134" y="4022119"/>
            <a:ext cx="426308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  <a:endCxn id="6" idx="3"/>
          </p:cNvCxnSpPr>
          <p:nvPr/>
        </p:nvCxnSpPr>
        <p:spPr>
          <a:xfrm flipH="1" flipV="1">
            <a:off x="6310177" y="4022119"/>
            <a:ext cx="451022" cy="37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46055" y="5033290"/>
            <a:ext cx="8275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git</a:t>
            </a:r>
            <a:r>
              <a:rPr lang="en-US" sz="4000" b="1" dirty="0"/>
              <a:t> rebase --onto </a:t>
            </a:r>
            <a:r>
              <a:rPr lang="en-US" sz="4000" b="1" dirty="0" smtClean="0"/>
              <a:t>topic~4 topic~2 topic</a:t>
            </a:r>
            <a:endParaRPr lang="en-US" sz="4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37506" y="6249496"/>
            <a:ext cx="7578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Note</a:t>
            </a:r>
            <a:r>
              <a:rPr lang="en-US" sz="2800" dirty="0" smtClean="0"/>
              <a:t>: </a:t>
            </a:r>
            <a:r>
              <a:rPr lang="en-US" sz="2800" b="1" dirty="0" err="1" smtClean="0"/>
              <a:t>branch~n</a:t>
            </a:r>
            <a:r>
              <a:rPr lang="en-US" sz="2800" dirty="0" smtClean="0"/>
              <a:t> means here  n-</a:t>
            </a:r>
            <a:r>
              <a:rPr lang="en-US" sz="2800" dirty="0" err="1" smtClean="0"/>
              <a:t>th</a:t>
            </a:r>
            <a:r>
              <a:rPr lang="en-US" sz="2800" dirty="0" smtClean="0"/>
              <a:t> parent of branch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149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usecase2: after rebase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632" y="3608165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6399" y="3608165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1442" y="3611938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69783" y="1764716"/>
            <a:ext cx="1618735" cy="506627"/>
          </a:xfrm>
          <a:prstGeom prst="rect">
            <a:avLst/>
          </a:prstGeom>
          <a:solidFill>
            <a:srgbClr val="FF6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topic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05505" y="609721"/>
            <a:ext cx="1618735" cy="506627"/>
          </a:xfrm>
          <a:prstGeom prst="rect">
            <a:avLst/>
          </a:prstGeom>
          <a:solidFill>
            <a:srgbClr val="E0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61199" y="3611938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8" idx="0"/>
          </p:cNvCxnSpPr>
          <p:nvPr/>
        </p:nvCxnSpPr>
        <p:spPr>
          <a:xfrm flipH="1">
            <a:off x="8779151" y="1116348"/>
            <a:ext cx="1535722" cy="64836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0999" y="5750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7154" y="3611938"/>
            <a:ext cx="1618735" cy="506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3" idx="3"/>
          </p:cNvCxnSpPr>
          <p:nvPr/>
        </p:nvCxnSpPr>
        <p:spPr>
          <a:xfrm flipH="1">
            <a:off x="8379934" y="3865252"/>
            <a:ext cx="527220" cy="0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3"/>
          </p:cNvCxnSpPr>
          <p:nvPr/>
        </p:nvCxnSpPr>
        <p:spPr>
          <a:xfrm flipH="1">
            <a:off x="2160367" y="3865253"/>
            <a:ext cx="486032" cy="0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8" idx="2"/>
            <a:endCxn id="22" idx="3"/>
          </p:cNvCxnSpPr>
          <p:nvPr/>
        </p:nvCxnSpPr>
        <p:spPr>
          <a:xfrm flipH="1">
            <a:off x="6958905" y="2271343"/>
            <a:ext cx="1820246" cy="35295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6" idx="1"/>
            <a:endCxn id="5" idx="3"/>
          </p:cNvCxnSpPr>
          <p:nvPr/>
        </p:nvCxnSpPr>
        <p:spPr>
          <a:xfrm flipH="1" flipV="1">
            <a:off x="4265134" y="3861479"/>
            <a:ext cx="426308" cy="3773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  <a:endCxn id="6" idx="3"/>
          </p:cNvCxnSpPr>
          <p:nvPr/>
        </p:nvCxnSpPr>
        <p:spPr>
          <a:xfrm flipH="1">
            <a:off x="6310177" y="3865252"/>
            <a:ext cx="451022" cy="0"/>
          </a:xfrm>
          <a:prstGeom prst="straightConnector1">
            <a:avLst/>
          </a:prstGeom>
          <a:ln w="3492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25471" y="5411527"/>
            <a:ext cx="11452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As a result, changes </a:t>
            </a:r>
            <a:r>
              <a:rPr lang="en-US" sz="4000" smtClean="0"/>
              <a:t>of commits </a:t>
            </a:r>
            <a:r>
              <a:rPr lang="en-US" sz="4000" dirty="0" smtClean="0"/>
              <a:t>c2, c3 where removed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194215" y="237098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C4*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0170" y="2370981"/>
            <a:ext cx="1618735" cy="506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C5*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812950" y="2624295"/>
            <a:ext cx="52722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1"/>
            <a:endCxn id="4" idx="0"/>
          </p:cNvCxnSpPr>
          <p:nvPr/>
        </p:nvCxnSpPr>
        <p:spPr>
          <a:xfrm flipH="1">
            <a:off x="1351000" y="2624295"/>
            <a:ext cx="1843215" cy="98387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88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Rebase: in case of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In case of conflicts it stops at the first conflicted commits and allows you</a:t>
            </a:r>
          </a:p>
          <a:p>
            <a:r>
              <a:rPr lang="en-US" sz="4000" dirty="0" smtClean="0"/>
              <a:t>Resolve conflict, commits changes and execute </a:t>
            </a:r>
            <a:r>
              <a:rPr lang="en-US" sz="4000" b="1" dirty="0" err="1"/>
              <a:t>git</a:t>
            </a:r>
            <a:r>
              <a:rPr lang="en-US" sz="4000" b="1" dirty="0"/>
              <a:t> rebase </a:t>
            </a:r>
            <a:r>
              <a:rPr lang="en-US" sz="4000" b="1" dirty="0" smtClean="0"/>
              <a:t>--continue</a:t>
            </a:r>
          </a:p>
          <a:p>
            <a:r>
              <a:rPr lang="en-US" sz="4000" dirty="0" smtClean="0"/>
              <a:t>Or execute </a:t>
            </a:r>
            <a:r>
              <a:rPr lang="en-US" sz="4000" b="1" dirty="0" err="1"/>
              <a:t>git</a:t>
            </a:r>
            <a:r>
              <a:rPr lang="en-US" sz="4000" b="1" dirty="0"/>
              <a:t> rebase </a:t>
            </a:r>
            <a:r>
              <a:rPr lang="en-US" sz="4000" b="1" dirty="0" smtClean="0"/>
              <a:t>--abort </a:t>
            </a:r>
            <a:r>
              <a:rPr lang="en-US" sz="4000" dirty="0" smtClean="0"/>
              <a:t>to abort rebase and revert everything;</a:t>
            </a:r>
            <a:endParaRPr lang="en-US" sz="4000" b="1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0798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err="1"/>
              <a:t>git</a:t>
            </a:r>
            <a:r>
              <a:rPr lang="en-US" sz="4800" b="1" dirty="0"/>
              <a:t> pull --rebase </a:t>
            </a:r>
            <a:endParaRPr lang="en-US" sz="4800" b="1" dirty="0" smtClean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Fetches changes from remote and </a:t>
            </a:r>
            <a:r>
              <a:rPr lang="en-US" sz="4400" b="1" dirty="0" smtClean="0"/>
              <a:t>rebases your local changes at top of remote </a:t>
            </a:r>
            <a:r>
              <a:rPr lang="en-US" sz="4400" dirty="0" smtClean="0"/>
              <a:t>(instead of merge in case of regular pull)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7635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Do not rebase commits that exist outside your </a:t>
            </a:r>
            <a:r>
              <a:rPr lang="en-US" sz="4400" b="1" dirty="0" smtClean="0"/>
              <a:t>repository! 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sz="4400" dirty="0" smtClean="0"/>
              <a:t>Because rebase rewrites history and someone could already based work on commits that will be deleted</a:t>
            </a: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34464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revert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www.kernel.org/pub/software/scm/git/docs/v1.6.3.2/howto/revert-a-faulty-merge.txt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000" b="1" dirty="0" err="1"/>
              <a:t>g</a:t>
            </a:r>
            <a:r>
              <a:rPr lang="en-US" sz="4000" b="1" dirty="0" err="1" smtClean="0"/>
              <a:t>it</a:t>
            </a:r>
            <a:r>
              <a:rPr lang="en-US" sz="4000" b="1" dirty="0" smtClean="0"/>
              <a:t> revert </a:t>
            </a:r>
            <a:r>
              <a:rPr lang="en-US" sz="4000" b="1" dirty="0" err="1" smtClean="0"/>
              <a:t>commit_hash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1835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and checkout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30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8DD4ACDECA248AE0E7EFAFB054B5B" ma:contentTypeVersion="14" ma:contentTypeDescription="Create a new document." ma:contentTypeScope="" ma:versionID="cb088e4333517df7943a40ff38da582f">
  <xsd:schema xmlns:xsd="http://www.w3.org/2001/XMLSchema" xmlns:xs="http://www.w3.org/2001/XMLSchema" xmlns:p="http://schemas.microsoft.com/office/2006/metadata/properties" xmlns:ns1="http://schemas.microsoft.com/sharepoint/v3" xmlns:ns2="220fd06c-ad8d-4f8c-9212-d0dcdf6975bb" xmlns:ns3="45ee96cc-f996-494e-8279-0b2c2dd0e954" xmlns:ns4="b09aac94-e798-49a1-bfb1-5afb532030fc" targetNamespace="http://schemas.microsoft.com/office/2006/metadata/properties" ma:root="true" ma:fieldsID="09948caffc2367480cdcaf07b068ddf8" ns1:_="" ns2:_="" ns3:_="" ns4:_="">
    <xsd:import namespace="http://schemas.microsoft.com/sharepoint/v3"/>
    <xsd:import namespace="220fd06c-ad8d-4f8c-9212-d0dcdf6975bb"/>
    <xsd:import namespace="45ee96cc-f996-494e-8279-0b2c2dd0e954"/>
    <xsd:import namespace="b09aac94-e798-49a1-bfb1-5afb532030f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fd06c-ad8d-4f8c-9212-d0dcdf6975b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e96cc-f996-494e-8279-0b2c2dd0e95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internalName="SharingHintHash" ma:readOnly="true">
      <xsd:simpleType>
        <xsd:restriction base="dms:Text"/>
      </xsd:simple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aac94-e798-49a1-bfb1-5afb532030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E07ECD0-5802-4FB1-A838-DB54D1574F1C}"/>
</file>

<file path=customXml/itemProps2.xml><?xml version="1.0" encoding="utf-8"?>
<ds:datastoreItem xmlns:ds="http://schemas.openxmlformats.org/officeDocument/2006/customXml" ds:itemID="{FA9964EE-A909-46F5-840A-0CD0035BDA82}"/>
</file>

<file path=customXml/itemProps3.xml><?xml version="1.0" encoding="utf-8"?>
<ds:datastoreItem xmlns:ds="http://schemas.openxmlformats.org/officeDocument/2006/customXml" ds:itemID="{CE640AAA-B12A-448A-A79B-26ED1F60223D}"/>
</file>

<file path=customXml/itemProps4.xml><?xml version="1.0" encoding="utf-8"?>
<ds:datastoreItem xmlns:ds="http://schemas.openxmlformats.org/officeDocument/2006/customXml" ds:itemID="{D5C8D1F0-0A02-4AE7-885C-39CF8EB9699F}"/>
</file>

<file path=docProps/app.xml><?xml version="1.0" encoding="utf-8"?>
<Properties xmlns="http://schemas.openxmlformats.org/officeDocument/2006/extended-properties" xmlns:vt="http://schemas.openxmlformats.org/officeDocument/2006/docPropsVTypes">
  <TotalTime>30406</TotalTime>
  <Words>3576</Words>
  <Application>Microsoft Macintosh PowerPoint</Application>
  <PresentationFormat>Widescreen</PresentationFormat>
  <Paragraphs>694</Paragraphs>
  <Slides>135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0" baseType="lpstr">
      <vt:lpstr>Calibri</vt:lpstr>
      <vt:lpstr>Calibri Light</vt:lpstr>
      <vt:lpstr>Mangal</vt:lpstr>
      <vt:lpstr>Arial</vt:lpstr>
      <vt:lpstr>Office Theme</vt:lpstr>
      <vt:lpstr>PowerPoint Presentation</vt:lpstr>
      <vt:lpstr>Agenda</vt:lpstr>
      <vt:lpstr>What we will learn</vt:lpstr>
      <vt:lpstr>What we will not learn</vt:lpstr>
      <vt:lpstr>What is Git</vt:lpstr>
      <vt:lpstr>History of Git</vt:lpstr>
      <vt:lpstr>Learning resources</vt:lpstr>
      <vt:lpstr>Centralized Version Control Systems</vt:lpstr>
      <vt:lpstr>Distributed Version Control Systems</vt:lpstr>
      <vt:lpstr>How most CVCS store data</vt:lpstr>
      <vt:lpstr>How git stores data</vt:lpstr>
      <vt:lpstr>Pros of Git</vt:lpstr>
      <vt:lpstr>Cons of Git</vt:lpstr>
      <vt:lpstr>First-Time Git Setup</vt:lpstr>
      <vt:lpstr>Git is command line tool</vt:lpstr>
      <vt:lpstr>Git config types</vt:lpstr>
      <vt:lpstr>Identity Configs</vt:lpstr>
      <vt:lpstr>Initializing a Repository in an Existing Directory </vt:lpstr>
      <vt:lpstr>Cloning an Existing Repository </vt:lpstr>
      <vt:lpstr>Three statuses of files</vt:lpstr>
      <vt:lpstr>Staging changes</vt:lpstr>
      <vt:lpstr>Checking the Status of Your Files </vt:lpstr>
      <vt:lpstr>Status short version</vt:lpstr>
      <vt:lpstr>Ignoring Files</vt:lpstr>
      <vt:lpstr>.gitignore format</vt:lpstr>
      <vt:lpstr>.gitignore format examples</vt:lpstr>
      <vt:lpstr>View changes</vt:lpstr>
      <vt:lpstr>View working dir changes</vt:lpstr>
      <vt:lpstr>View staged changes</vt:lpstr>
      <vt:lpstr>Compares working dir with last commit</vt:lpstr>
      <vt:lpstr>Commit changes</vt:lpstr>
      <vt:lpstr>Git commit structure</vt:lpstr>
      <vt:lpstr>Git commits history</vt:lpstr>
      <vt:lpstr>Commit changes specifying message</vt:lpstr>
      <vt:lpstr>Commit not staged changes</vt:lpstr>
      <vt:lpstr>Removing files</vt:lpstr>
      <vt:lpstr>Removing files</vt:lpstr>
      <vt:lpstr>Removing modified files</vt:lpstr>
      <vt:lpstr>Remove file from index but keep locally</vt:lpstr>
      <vt:lpstr>Renaming (moving) files</vt:lpstr>
      <vt:lpstr>Viewing history</vt:lpstr>
      <vt:lpstr>View history</vt:lpstr>
      <vt:lpstr>git log useful use cases  </vt:lpstr>
      <vt:lpstr>Limiting log output by date interval</vt:lpstr>
      <vt:lpstr>Limiting log output by search criteria</vt:lpstr>
      <vt:lpstr>Limiting log by code change</vt:lpstr>
      <vt:lpstr>Branching</vt:lpstr>
      <vt:lpstr>Branch</vt:lpstr>
      <vt:lpstr>Create branch</vt:lpstr>
      <vt:lpstr>Switching the branch</vt:lpstr>
      <vt:lpstr>Merge</vt:lpstr>
      <vt:lpstr>Three-way: State Before Merging</vt:lpstr>
      <vt:lpstr>Three-way: State After Merging</vt:lpstr>
      <vt:lpstr>Fast forward: State Before Merging</vt:lpstr>
      <vt:lpstr>Fast forward: State After Merging</vt:lpstr>
      <vt:lpstr>Prevent fast-forward</vt:lpstr>
      <vt:lpstr>Delete branch after merge</vt:lpstr>
      <vt:lpstr>Find merged and unmerged branches</vt:lpstr>
      <vt:lpstr>Merge Conflicts </vt:lpstr>
      <vt:lpstr>Conflicts resolution: Manually </vt:lpstr>
      <vt:lpstr>Conflicts resolution: using merge tool</vt:lpstr>
      <vt:lpstr>Remote repository</vt:lpstr>
      <vt:lpstr>Remote repository</vt:lpstr>
      <vt:lpstr>View your remoted</vt:lpstr>
      <vt:lpstr>How to configure remote </vt:lpstr>
      <vt:lpstr>Showing remotes info</vt:lpstr>
      <vt:lpstr>Renaming/removing remote</vt:lpstr>
      <vt:lpstr>Pushing data</vt:lpstr>
      <vt:lpstr>Fetch information from remote repo</vt:lpstr>
      <vt:lpstr>Remote branches</vt:lpstr>
      <vt:lpstr>Remote branch </vt:lpstr>
      <vt:lpstr>Remote are created when you clone</vt:lpstr>
      <vt:lpstr>When somebody else committed some work</vt:lpstr>
      <vt:lpstr>Fetch remote state</vt:lpstr>
      <vt:lpstr>git push</vt:lpstr>
      <vt:lpstr>git pull</vt:lpstr>
      <vt:lpstr>See tracking branches</vt:lpstr>
      <vt:lpstr>Tracking branches</vt:lpstr>
      <vt:lpstr>How to set tracking</vt:lpstr>
      <vt:lpstr>Tag</vt:lpstr>
      <vt:lpstr>Types of tag supported by Git</vt:lpstr>
      <vt:lpstr>Creating tag</vt:lpstr>
      <vt:lpstr>Listing tags</vt:lpstr>
      <vt:lpstr>Displaying tag info</vt:lpstr>
      <vt:lpstr>Pushing tags</vt:lpstr>
      <vt:lpstr>Checking out tag</vt:lpstr>
      <vt:lpstr>Tagging</vt:lpstr>
      <vt:lpstr>Rebasing</vt:lpstr>
      <vt:lpstr>Rebase: State Before</vt:lpstr>
      <vt:lpstr>Rebase: State After</vt:lpstr>
      <vt:lpstr>Rebase usecase1: before rebase</vt:lpstr>
      <vt:lpstr>Rebase usecase1: after rebase</vt:lpstr>
      <vt:lpstr>Rebase usecase2: before rebase</vt:lpstr>
      <vt:lpstr>Rebase usecase2: after rebase</vt:lpstr>
      <vt:lpstr>Rebase: in case of conflicts</vt:lpstr>
      <vt:lpstr>Pull rebase</vt:lpstr>
      <vt:lpstr>Rebase rule</vt:lpstr>
      <vt:lpstr>How to revert merge</vt:lpstr>
      <vt:lpstr>Reset and checkout</vt:lpstr>
      <vt:lpstr>3 threes managed by git</vt:lpstr>
      <vt:lpstr>Working directory</vt:lpstr>
      <vt:lpstr>Index (Stage Area)</vt:lpstr>
      <vt:lpstr>HEAD</vt:lpstr>
      <vt:lpstr>3 threes The Workflow </vt:lpstr>
      <vt:lpstr>File in working dir</vt:lpstr>
      <vt:lpstr>Index is committed</vt:lpstr>
      <vt:lpstr>File added to index</vt:lpstr>
      <vt:lpstr>File is modified in working dir</vt:lpstr>
      <vt:lpstr>Changes are staged</vt:lpstr>
      <vt:lpstr>Changes are committed</vt:lpstr>
      <vt:lpstr>Another changed is added and committed</vt:lpstr>
      <vt:lpstr>What reset does?</vt:lpstr>
      <vt:lpstr>Soft reset</vt:lpstr>
      <vt:lpstr>After soft reset</vt:lpstr>
      <vt:lpstr>Mixed reset</vt:lpstr>
      <vt:lpstr>After mixed reset</vt:lpstr>
      <vt:lpstr>Hard reset</vt:lpstr>
      <vt:lpstr>After mixed reset</vt:lpstr>
      <vt:lpstr>Reset with path</vt:lpstr>
      <vt:lpstr>Reset vs Checkout without path</vt:lpstr>
      <vt:lpstr>Reset vs Checkout with path</vt:lpstr>
      <vt:lpstr>Reverting changes</vt:lpstr>
      <vt:lpstr>Modifying previous commit</vt:lpstr>
      <vt:lpstr>Unstaging a Staged File </vt:lpstr>
      <vt:lpstr>Unmodifying a Modified File </vt:lpstr>
      <vt:lpstr>Restore commits</vt:lpstr>
      <vt:lpstr>Restore dangling commit</vt:lpstr>
      <vt:lpstr>Distributed Workflows </vt:lpstr>
      <vt:lpstr>Centralized Workflow </vt:lpstr>
      <vt:lpstr>Centralized Workflow Description </vt:lpstr>
      <vt:lpstr>Integration-Manager Workflow </vt:lpstr>
      <vt:lpstr>Integration-Manager Workflow Description</vt:lpstr>
      <vt:lpstr>Dictator and Lieutenants Workflow (used by Linux kernel)</vt:lpstr>
      <vt:lpstr>Dictator and Lieutenants Workflow description</vt:lpstr>
      <vt:lpstr>Branching Workflow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Kavtur</dc:creator>
  <cp:lastModifiedBy>Dmitry Kavtur</cp:lastModifiedBy>
  <cp:revision>520</cp:revision>
  <dcterms:created xsi:type="dcterms:W3CDTF">2016-12-29T09:33:04Z</dcterms:created>
  <dcterms:modified xsi:type="dcterms:W3CDTF">2019-01-24T11:51:51Z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0x0101002DC8DD4ACDECA248AE0E7EFAFB054B5B</vt:lpwstr>
  </property>
</Properties>
</file>